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5" r:id="rId5"/>
    <p:sldMasterId id="2147483677" r:id="rId6"/>
    <p:sldMasterId id="2147483689" r:id="rId7"/>
    <p:sldMasterId id="2147483701" r:id="rId8"/>
    <p:sldMasterId id="2147483737" r:id="rId9"/>
    <p:sldMasterId id="2147483749" r:id="rId10"/>
    <p:sldMasterId id="2147483761" r:id="rId11"/>
  </p:sldMasterIdLst>
  <p:notesMasterIdLst>
    <p:notesMasterId r:id="rId46"/>
  </p:notesMasterIdLst>
  <p:handoutMasterIdLst>
    <p:handoutMasterId r:id="rId47"/>
  </p:handoutMasterIdLst>
  <p:sldIdLst>
    <p:sldId id="297" r:id="rId12"/>
    <p:sldId id="288" r:id="rId13"/>
    <p:sldId id="289" r:id="rId14"/>
    <p:sldId id="291" r:id="rId15"/>
    <p:sldId id="296" r:id="rId16"/>
    <p:sldId id="316" r:id="rId17"/>
    <p:sldId id="317" r:id="rId18"/>
    <p:sldId id="318" r:id="rId19"/>
    <p:sldId id="319" r:id="rId20"/>
    <p:sldId id="260" r:id="rId21"/>
    <p:sldId id="298" r:id="rId22"/>
    <p:sldId id="299" r:id="rId23"/>
    <p:sldId id="320" r:id="rId24"/>
    <p:sldId id="25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21" r:id="rId40"/>
    <p:sldId id="322" r:id="rId41"/>
    <p:sldId id="292" r:id="rId42"/>
    <p:sldId id="314" r:id="rId43"/>
    <p:sldId id="315" r:id="rId44"/>
    <p:sldId id="295" r:id="rId45"/>
  </p:sldIdLst>
  <p:sldSz cx="6858000" cy="5143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2" userDrawn="1">
          <p15:clr>
            <a:srgbClr val="A4A3A4"/>
          </p15:clr>
        </p15:guide>
        <p15:guide id="2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Sara Hines" initials="SH" lastIdx="5" clrIdx="0">
    <p:extLst>
      <p:ext uri="{19B8F6BF-5375-455C-9EA6-DF929625EA0E}">
        <p15:presenceInfo xmlns:p15="http://schemas.microsoft.com/office/powerpoint/2012/main" userId="S-1-5-21-1024869244-1620239511-3323744733-6079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EDD"/>
    <a:srgbClr val="E7191C"/>
    <a:srgbClr val="0000FF"/>
    <a:srgbClr val="737373"/>
    <a:srgbClr val="005C35"/>
    <a:srgbClr val="FF6666"/>
    <a:srgbClr val="FFFF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4660"/>
  </p:normalViewPr>
  <p:slideViewPr>
    <p:cSldViewPr snapToGrid="0" snapToObjects="1" showGuides="1">
      <p:cViewPr varScale="1">
        <p:scale>
          <a:sx n="144" d="100"/>
          <a:sy n="144" d="100"/>
        </p:scale>
        <p:origin x="1584" y="114"/>
      </p:cViewPr>
      <p:guideLst>
        <p:guide orient="horz" pos="612"/>
        <p:guide pos="21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6-06-08T12:34:29.032" idx="5">
    <p:pos x="10" y="10"/>
    <p:text>Take advantage of the millions in dollars available to you annually through Seneca’s scholarships, bursaries and awards
Being a recipient looks great on a resume 
Not all awards are merit based – do a search to see what you might qualify for
Financial Freedom – a smaller loan means you will have less money to pay back at the end of college
Scholarship search engines make finding free money easier than ever – do your research online!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0C7FC7-A48C-48F1-BFE1-688BFF361FF2}" type="doc">
      <dgm:prSet loTypeId="urn:microsoft.com/office/officeart/2005/8/layout/hList6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C80A25B-1ABA-4318-A97D-94D3DDA0D379}">
      <dgm:prSet phldrT="[Text]" custT="1"/>
      <dgm:spPr/>
      <dgm:t>
        <a:bodyPr/>
        <a:lstStyle/>
        <a:p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TUITION</a:t>
          </a:r>
        </a:p>
      </dgm:t>
    </dgm:pt>
    <dgm:pt modelId="{88401FC0-775E-4B33-A37A-913492144323}" type="parTrans" cxnId="{BF26798B-CB9A-4C42-A30C-FDE1608872A1}">
      <dgm:prSet/>
      <dgm:spPr/>
      <dgm:t>
        <a:bodyPr/>
        <a:lstStyle/>
        <a:p>
          <a:endParaRPr lang="en-US"/>
        </a:p>
      </dgm:t>
    </dgm:pt>
    <dgm:pt modelId="{F49B760B-51D2-4E18-A9C2-ED8DBDB4DF70}" type="sibTrans" cxnId="{BF26798B-CB9A-4C42-A30C-FDE1608872A1}">
      <dgm:prSet/>
      <dgm:spPr/>
      <dgm:t>
        <a:bodyPr/>
        <a:lstStyle/>
        <a:p>
          <a:endParaRPr lang="en-US"/>
        </a:p>
      </dgm:t>
    </dgm:pt>
    <dgm:pt modelId="{12DA91EB-61A5-4F3C-A34A-FCE50D6B0947}">
      <dgm:prSet phldrT="[Text]"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$1800 - $5000 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per term</a:t>
          </a:r>
        </a:p>
      </dgm:t>
    </dgm:pt>
    <dgm:pt modelId="{973E82E4-6DCC-43F4-90CC-A76A1916BD7B}" type="parTrans" cxnId="{A6FCBE17-34C8-4073-8B0C-A62DF64B4569}">
      <dgm:prSet/>
      <dgm:spPr/>
      <dgm:t>
        <a:bodyPr/>
        <a:lstStyle/>
        <a:p>
          <a:endParaRPr lang="en-US"/>
        </a:p>
      </dgm:t>
    </dgm:pt>
    <dgm:pt modelId="{3540DB2E-F21C-4661-A2FF-7F1AB9E196AA}" type="sibTrans" cxnId="{A6FCBE17-34C8-4073-8B0C-A62DF64B4569}">
      <dgm:prSet/>
      <dgm:spPr/>
      <dgm:t>
        <a:bodyPr/>
        <a:lstStyle/>
        <a:p>
          <a:endParaRPr lang="en-US"/>
        </a:p>
      </dgm:t>
    </dgm:pt>
    <dgm:pt modelId="{A751B07C-3577-4FF7-8F5F-E3A42044636E}">
      <dgm:prSet phldrT="[Text]" custT="1"/>
      <dgm:spPr/>
      <dgm:t>
        <a:bodyPr/>
        <a:lstStyle/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TEXTBOOKS</a:t>
          </a:r>
        </a:p>
      </dgm:t>
    </dgm:pt>
    <dgm:pt modelId="{B601B33A-FC23-4E45-8A23-984D67EBEE7E}" type="parTrans" cxnId="{F9EDCA06-C918-4983-A1A4-2860AE24702E}">
      <dgm:prSet/>
      <dgm:spPr/>
      <dgm:t>
        <a:bodyPr/>
        <a:lstStyle/>
        <a:p>
          <a:endParaRPr lang="en-US"/>
        </a:p>
      </dgm:t>
    </dgm:pt>
    <dgm:pt modelId="{99E24ED3-961A-4F29-B7BB-531885A94D29}" type="sibTrans" cxnId="{F9EDCA06-C918-4983-A1A4-2860AE24702E}">
      <dgm:prSet/>
      <dgm:spPr/>
      <dgm:t>
        <a:bodyPr/>
        <a:lstStyle/>
        <a:p>
          <a:endParaRPr lang="en-US"/>
        </a:p>
      </dgm:t>
    </dgm:pt>
    <dgm:pt modelId="{E6C0AA89-220C-48B4-9F6E-FEE13E0F52CD}">
      <dgm:prSet phldrT="[Text]" custT="1"/>
      <dgm:spPr/>
      <dgm:t>
        <a:bodyPr/>
        <a:lstStyle/>
        <a:p>
          <a:r>
            <a:rPr lang="en-US" sz="1600" dirty="0" smtClean="0">
              <a:latin typeface="Arial" panose="020B0604020202020204" pitchFamily="34" charset="0"/>
              <a:cs typeface="Arial" panose="020B0604020202020204" pitchFamily="34" charset="0"/>
            </a:rPr>
            <a:t>$500 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- $1500 </a:t>
          </a: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per term</a:t>
          </a:r>
        </a:p>
      </dgm:t>
    </dgm:pt>
    <dgm:pt modelId="{D602DCEC-B0AC-4016-BD8F-5FD05DB1AA2C}" type="parTrans" cxnId="{EA191A46-976D-452E-96DA-F18F1DD7239C}">
      <dgm:prSet/>
      <dgm:spPr/>
      <dgm:t>
        <a:bodyPr/>
        <a:lstStyle/>
        <a:p>
          <a:endParaRPr lang="en-US"/>
        </a:p>
      </dgm:t>
    </dgm:pt>
    <dgm:pt modelId="{6BC19763-DEBA-42F9-B491-9B350E59CDC4}" type="sibTrans" cxnId="{EA191A46-976D-452E-96DA-F18F1DD7239C}">
      <dgm:prSet/>
      <dgm:spPr/>
      <dgm:t>
        <a:bodyPr/>
        <a:lstStyle/>
        <a:p>
          <a:endParaRPr lang="en-US"/>
        </a:p>
      </dgm:t>
    </dgm:pt>
    <dgm:pt modelId="{35748B2A-E498-4015-AFBD-0224FB9AED87}">
      <dgm:prSet phldrT="[Text]" custT="1"/>
      <dgm:spPr/>
      <dgm:t>
        <a:bodyPr/>
        <a:lstStyle/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ADDITIONAL</a:t>
          </a:r>
        </a:p>
      </dgm:t>
    </dgm:pt>
    <dgm:pt modelId="{1A5FFC27-B1CA-435E-A3B8-FFA0F7CE9DA8}" type="parTrans" cxnId="{AB621FC5-A4A6-46D2-8679-6F3F180E8DAA}">
      <dgm:prSet/>
      <dgm:spPr/>
      <dgm:t>
        <a:bodyPr/>
        <a:lstStyle/>
        <a:p>
          <a:endParaRPr lang="en-US"/>
        </a:p>
      </dgm:t>
    </dgm:pt>
    <dgm:pt modelId="{BE7C31B9-3B90-450D-9DC8-4508640B8735}" type="sibTrans" cxnId="{AB621FC5-A4A6-46D2-8679-6F3F180E8DAA}">
      <dgm:prSet/>
      <dgm:spPr/>
      <dgm:t>
        <a:bodyPr/>
        <a:lstStyle/>
        <a:p>
          <a:endParaRPr lang="en-US"/>
        </a:p>
      </dgm:t>
    </dgm:pt>
    <dgm:pt modelId="{7D6F38C9-AE55-4E98-A82B-4F00787E14AB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Transportation</a:t>
          </a:r>
        </a:p>
      </dgm:t>
    </dgm:pt>
    <dgm:pt modelId="{EE0002DC-4829-4A8B-BE6B-9400FA985AC7}" type="parTrans" cxnId="{2AE623A3-D118-4C6D-B0FB-C05B7EC936B8}">
      <dgm:prSet/>
      <dgm:spPr/>
      <dgm:t>
        <a:bodyPr/>
        <a:lstStyle/>
        <a:p>
          <a:endParaRPr lang="en-US"/>
        </a:p>
      </dgm:t>
    </dgm:pt>
    <dgm:pt modelId="{128729EE-66C8-42B8-9F91-403A4743C04A}" type="sibTrans" cxnId="{2AE623A3-D118-4C6D-B0FB-C05B7EC936B8}">
      <dgm:prSet/>
      <dgm:spPr/>
      <dgm:t>
        <a:bodyPr/>
        <a:lstStyle/>
        <a:p>
          <a:endParaRPr lang="en-US"/>
        </a:p>
      </dgm:t>
    </dgm:pt>
    <dgm:pt modelId="{C667E6DB-E138-4D20-BD99-52220AE5A7E0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Parking</a:t>
          </a:r>
        </a:p>
      </dgm:t>
    </dgm:pt>
    <dgm:pt modelId="{D17C2060-9E29-4585-BED1-E3E08E33B2BD}" type="parTrans" cxnId="{6C6858FB-93BB-4583-AC6F-AF70EEB32A9B}">
      <dgm:prSet/>
      <dgm:spPr/>
      <dgm:t>
        <a:bodyPr/>
        <a:lstStyle/>
        <a:p>
          <a:endParaRPr lang="en-US"/>
        </a:p>
      </dgm:t>
    </dgm:pt>
    <dgm:pt modelId="{2ED56023-8717-467A-B88E-31C96D5F2C9C}" type="sibTrans" cxnId="{6C6858FB-93BB-4583-AC6F-AF70EEB32A9B}">
      <dgm:prSet/>
      <dgm:spPr/>
      <dgm:t>
        <a:bodyPr/>
        <a:lstStyle/>
        <a:p>
          <a:endParaRPr lang="en-US"/>
        </a:p>
      </dgm:t>
    </dgm:pt>
    <dgm:pt modelId="{56B649E7-A049-46E0-A47E-0772F5D6D183}">
      <dgm:prSet phldrT="[Text]"/>
      <dgm:spPr/>
      <dgm:t>
        <a:bodyPr/>
        <a:lstStyle/>
        <a:p>
          <a:endParaRPr lang="en-US" sz="2100" dirty="0"/>
        </a:p>
      </dgm:t>
    </dgm:pt>
    <dgm:pt modelId="{1D2268F4-AAFD-43F9-8CD1-39316D12E3BF}" type="parTrans" cxnId="{820326C6-DCEA-4A16-83D9-C918141A2B48}">
      <dgm:prSet/>
      <dgm:spPr/>
      <dgm:t>
        <a:bodyPr/>
        <a:lstStyle/>
        <a:p>
          <a:endParaRPr lang="en-US"/>
        </a:p>
      </dgm:t>
    </dgm:pt>
    <dgm:pt modelId="{DBD53AAC-5429-4CE1-8C0D-09BEB9CA632F}" type="sibTrans" cxnId="{820326C6-DCEA-4A16-83D9-C918141A2B48}">
      <dgm:prSet/>
      <dgm:spPr/>
      <dgm:t>
        <a:bodyPr/>
        <a:lstStyle/>
        <a:p>
          <a:endParaRPr lang="en-US"/>
        </a:p>
      </dgm:t>
    </dgm:pt>
    <dgm:pt modelId="{B3037941-6CB6-4A3D-A815-D918F390CEC2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Meal Plan</a:t>
          </a:r>
        </a:p>
      </dgm:t>
    </dgm:pt>
    <dgm:pt modelId="{389EE425-5E4C-46FD-9CBE-A4C148707302}" type="parTrans" cxnId="{6433F153-408D-4A9C-AC20-800744FB3C61}">
      <dgm:prSet/>
      <dgm:spPr/>
      <dgm:t>
        <a:bodyPr/>
        <a:lstStyle/>
        <a:p>
          <a:endParaRPr lang="en-US"/>
        </a:p>
      </dgm:t>
    </dgm:pt>
    <dgm:pt modelId="{05B6D111-F1E6-4EC2-8C44-CB1E856A5719}" type="sibTrans" cxnId="{6433F153-408D-4A9C-AC20-800744FB3C61}">
      <dgm:prSet/>
      <dgm:spPr/>
      <dgm:t>
        <a:bodyPr/>
        <a:lstStyle/>
        <a:p>
          <a:endParaRPr lang="en-US"/>
        </a:p>
      </dgm:t>
    </dgm:pt>
    <dgm:pt modelId="{498A788F-0DE9-4A6D-AF14-FE08F6491A46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Health Plans</a:t>
          </a:r>
        </a:p>
      </dgm:t>
    </dgm:pt>
    <dgm:pt modelId="{AA65E503-A2FA-4922-94A2-2DF7A5BF4CDB}" type="parTrans" cxnId="{AC8F398A-F358-408F-9C7E-A8A6D233F538}">
      <dgm:prSet/>
      <dgm:spPr/>
      <dgm:t>
        <a:bodyPr/>
        <a:lstStyle/>
        <a:p>
          <a:endParaRPr lang="en-US"/>
        </a:p>
      </dgm:t>
    </dgm:pt>
    <dgm:pt modelId="{E2F9EEEE-E208-4D09-BEDA-DB08D6CE3368}" type="sibTrans" cxnId="{AC8F398A-F358-408F-9C7E-A8A6D233F538}">
      <dgm:prSet/>
      <dgm:spPr/>
      <dgm:t>
        <a:bodyPr/>
        <a:lstStyle/>
        <a:p>
          <a:endParaRPr lang="en-US"/>
        </a:p>
      </dgm:t>
    </dgm:pt>
    <dgm:pt modelId="{1704B735-AB3C-4948-873C-CBED90DA3C76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Personal Expenses</a:t>
          </a:r>
        </a:p>
      </dgm:t>
    </dgm:pt>
    <dgm:pt modelId="{0587F5B3-5F7C-44EE-87C7-0F91CE610669}" type="parTrans" cxnId="{B13A16C0-EF92-4F25-8001-B37CA4F1DB92}">
      <dgm:prSet/>
      <dgm:spPr/>
      <dgm:t>
        <a:bodyPr/>
        <a:lstStyle/>
        <a:p>
          <a:endParaRPr lang="en-US"/>
        </a:p>
      </dgm:t>
    </dgm:pt>
    <dgm:pt modelId="{C32ABDAC-AE97-466F-B9F2-6A5828CA0025}" type="sibTrans" cxnId="{B13A16C0-EF92-4F25-8001-B37CA4F1DB92}">
      <dgm:prSet/>
      <dgm:spPr/>
      <dgm:t>
        <a:bodyPr/>
        <a:lstStyle/>
        <a:p>
          <a:endParaRPr lang="en-US"/>
        </a:p>
      </dgm:t>
    </dgm:pt>
    <dgm:pt modelId="{DB244F65-39B2-4EA1-BB55-8FB6A1E68E78}">
      <dgm:prSet phldrT="[Text]" custT="1"/>
      <dgm:spPr/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Residence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DE370A-1263-4411-B381-9B667F439D44}" type="parTrans" cxnId="{9F69B478-4017-44DF-9CAC-737E9569498E}">
      <dgm:prSet/>
      <dgm:spPr/>
      <dgm:t>
        <a:bodyPr/>
        <a:lstStyle/>
        <a:p>
          <a:endParaRPr lang="en-US"/>
        </a:p>
      </dgm:t>
    </dgm:pt>
    <dgm:pt modelId="{A6A96CD1-0558-40C6-BBA7-1984A52A694D}" type="sibTrans" cxnId="{9F69B478-4017-44DF-9CAC-737E9569498E}">
      <dgm:prSet/>
      <dgm:spPr/>
      <dgm:t>
        <a:bodyPr/>
        <a:lstStyle/>
        <a:p>
          <a:endParaRPr lang="en-US"/>
        </a:p>
      </dgm:t>
    </dgm:pt>
    <dgm:pt modelId="{EF261D89-7BE0-4CE5-81A1-23A61A5AEC5A}" type="pres">
      <dgm:prSet presAssocID="{D90C7FC7-A48C-48F1-BFE1-688BFF361FF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2F3E04-6978-443F-B285-E1EEBD3E8A2D}" type="pres">
      <dgm:prSet presAssocID="{5C80A25B-1ABA-4318-A97D-94D3DDA0D37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5177FA-4401-49A1-941A-921BB819FAF0}" type="pres">
      <dgm:prSet presAssocID="{F49B760B-51D2-4E18-A9C2-ED8DBDB4DF70}" presName="sibTrans" presStyleCnt="0"/>
      <dgm:spPr/>
    </dgm:pt>
    <dgm:pt modelId="{2D5BAD04-428D-465F-8071-8C2F4A31BB55}" type="pres">
      <dgm:prSet presAssocID="{A751B07C-3577-4FF7-8F5F-E3A42044636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7FE0A1-24C3-4890-BAC0-B5D44F7D6898}" type="pres">
      <dgm:prSet presAssocID="{99E24ED3-961A-4F29-B7BB-531885A94D29}" presName="sibTrans" presStyleCnt="0"/>
      <dgm:spPr/>
    </dgm:pt>
    <dgm:pt modelId="{EB479C49-3729-4F7D-9891-74CFAAFE640B}" type="pres">
      <dgm:prSet presAssocID="{35748B2A-E498-4015-AFBD-0224FB9AED8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26798B-CB9A-4C42-A30C-FDE1608872A1}" srcId="{D90C7FC7-A48C-48F1-BFE1-688BFF361FF2}" destId="{5C80A25B-1ABA-4318-A97D-94D3DDA0D379}" srcOrd="0" destOrd="0" parTransId="{88401FC0-775E-4B33-A37A-913492144323}" sibTransId="{F49B760B-51D2-4E18-A9C2-ED8DBDB4DF70}"/>
    <dgm:cxn modelId="{A6FCBE17-34C8-4073-8B0C-A62DF64B4569}" srcId="{5C80A25B-1ABA-4318-A97D-94D3DDA0D379}" destId="{12DA91EB-61A5-4F3C-A34A-FCE50D6B0947}" srcOrd="0" destOrd="0" parTransId="{973E82E4-6DCC-43F4-90CC-A76A1916BD7B}" sibTransId="{3540DB2E-F21C-4661-A2FF-7F1AB9E196AA}"/>
    <dgm:cxn modelId="{F9EDCA06-C918-4983-A1A4-2860AE24702E}" srcId="{D90C7FC7-A48C-48F1-BFE1-688BFF361FF2}" destId="{A751B07C-3577-4FF7-8F5F-E3A42044636E}" srcOrd="1" destOrd="0" parTransId="{B601B33A-FC23-4E45-8A23-984D67EBEE7E}" sibTransId="{99E24ED3-961A-4F29-B7BB-531885A94D29}"/>
    <dgm:cxn modelId="{6433F153-408D-4A9C-AC20-800744FB3C61}" srcId="{35748B2A-E498-4015-AFBD-0224FB9AED87}" destId="{B3037941-6CB6-4A3D-A815-D918F390CEC2}" srcOrd="2" destOrd="0" parTransId="{389EE425-5E4C-46FD-9CBE-A4C148707302}" sibTransId="{05B6D111-F1E6-4EC2-8C44-CB1E856A5719}"/>
    <dgm:cxn modelId="{E028BF50-388B-49B8-B8CF-A9BB0D69123E}" type="presOf" srcId="{DB244F65-39B2-4EA1-BB55-8FB6A1E68E78}" destId="{EB479C49-3729-4F7D-9891-74CFAAFE640B}" srcOrd="0" destOrd="6" presId="urn:microsoft.com/office/officeart/2005/8/layout/hList6"/>
    <dgm:cxn modelId="{AB621FC5-A4A6-46D2-8679-6F3F180E8DAA}" srcId="{D90C7FC7-A48C-48F1-BFE1-688BFF361FF2}" destId="{35748B2A-E498-4015-AFBD-0224FB9AED87}" srcOrd="2" destOrd="0" parTransId="{1A5FFC27-B1CA-435E-A3B8-FFA0F7CE9DA8}" sibTransId="{BE7C31B9-3B90-450D-9DC8-4508640B8735}"/>
    <dgm:cxn modelId="{9F69B478-4017-44DF-9CAC-737E9569498E}" srcId="{35748B2A-E498-4015-AFBD-0224FB9AED87}" destId="{DB244F65-39B2-4EA1-BB55-8FB6A1E68E78}" srcOrd="5" destOrd="0" parTransId="{10DE370A-1263-4411-B381-9B667F439D44}" sibTransId="{A6A96CD1-0558-40C6-BBA7-1984A52A694D}"/>
    <dgm:cxn modelId="{6C6858FB-93BB-4583-AC6F-AF70EEB32A9B}" srcId="{35748B2A-E498-4015-AFBD-0224FB9AED87}" destId="{C667E6DB-E138-4D20-BD99-52220AE5A7E0}" srcOrd="1" destOrd="0" parTransId="{D17C2060-9E29-4585-BED1-E3E08E33B2BD}" sibTransId="{2ED56023-8717-467A-B88E-31C96D5F2C9C}"/>
    <dgm:cxn modelId="{BDD8C860-7662-491B-BFFB-6DF6A89A7237}" type="presOf" srcId="{7D6F38C9-AE55-4E98-A82B-4F00787E14AB}" destId="{EB479C49-3729-4F7D-9891-74CFAAFE640B}" srcOrd="0" destOrd="1" presId="urn:microsoft.com/office/officeart/2005/8/layout/hList6"/>
    <dgm:cxn modelId="{17C66721-1813-412D-BBD6-9337044BB332}" type="presOf" srcId="{C667E6DB-E138-4D20-BD99-52220AE5A7E0}" destId="{EB479C49-3729-4F7D-9891-74CFAAFE640B}" srcOrd="0" destOrd="2" presId="urn:microsoft.com/office/officeart/2005/8/layout/hList6"/>
    <dgm:cxn modelId="{74D7E152-13C4-4A2C-996A-A0E01AB5F0D7}" type="presOf" srcId="{498A788F-0DE9-4A6D-AF14-FE08F6491A46}" destId="{EB479C49-3729-4F7D-9891-74CFAAFE640B}" srcOrd="0" destOrd="4" presId="urn:microsoft.com/office/officeart/2005/8/layout/hList6"/>
    <dgm:cxn modelId="{0621DAEF-244D-4345-A885-AA29AEC988AA}" type="presOf" srcId="{A751B07C-3577-4FF7-8F5F-E3A42044636E}" destId="{2D5BAD04-428D-465F-8071-8C2F4A31BB55}" srcOrd="0" destOrd="0" presId="urn:microsoft.com/office/officeart/2005/8/layout/hList6"/>
    <dgm:cxn modelId="{EAC51659-FDBD-46C5-A3D2-F15659D4B0CA}" type="presOf" srcId="{5C80A25B-1ABA-4318-A97D-94D3DDA0D379}" destId="{7C2F3E04-6978-443F-B285-E1EEBD3E8A2D}" srcOrd="0" destOrd="0" presId="urn:microsoft.com/office/officeart/2005/8/layout/hList6"/>
    <dgm:cxn modelId="{EA191A46-976D-452E-96DA-F18F1DD7239C}" srcId="{A751B07C-3577-4FF7-8F5F-E3A42044636E}" destId="{E6C0AA89-220C-48B4-9F6E-FEE13E0F52CD}" srcOrd="0" destOrd="0" parTransId="{D602DCEC-B0AC-4016-BD8F-5FD05DB1AA2C}" sibTransId="{6BC19763-DEBA-42F9-B491-9B350E59CDC4}"/>
    <dgm:cxn modelId="{A6631822-91EB-49EF-94E6-C98E0B9A120F}" type="presOf" srcId="{D90C7FC7-A48C-48F1-BFE1-688BFF361FF2}" destId="{EF261D89-7BE0-4CE5-81A1-23A61A5AEC5A}" srcOrd="0" destOrd="0" presId="urn:microsoft.com/office/officeart/2005/8/layout/hList6"/>
    <dgm:cxn modelId="{FB8BDFED-38E3-43F9-B811-D3D291AE7CA5}" type="presOf" srcId="{56B649E7-A049-46E0-A47E-0772F5D6D183}" destId="{EB479C49-3729-4F7D-9891-74CFAAFE640B}" srcOrd="0" destOrd="7" presId="urn:microsoft.com/office/officeart/2005/8/layout/hList6"/>
    <dgm:cxn modelId="{39B94419-6AFF-41C7-8DC5-5B0C4ED2DF07}" type="presOf" srcId="{B3037941-6CB6-4A3D-A815-D918F390CEC2}" destId="{EB479C49-3729-4F7D-9891-74CFAAFE640B}" srcOrd="0" destOrd="3" presId="urn:microsoft.com/office/officeart/2005/8/layout/hList6"/>
    <dgm:cxn modelId="{AC8F398A-F358-408F-9C7E-A8A6D233F538}" srcId="{35748B2A-E498-4015-AFBD-0224FB9AED87}" destId="{498A788F-0DE9-4A6D-AF14-FE08F6491A46}" srcOrd="3" destOrd="0" parTransId="{AA65E503-A2FA-4922-94A2-2DF7A5BF4CDB}" sibTransId="{E2F9EEEE-E208-4D09-BEDA-DB08D6CE3368}"/>
    <dgm:cxn modelId="{D322F86F-DF2E-4D0B-9069-6349C7010A1E}" type="presOf" srcId="{12DA91EB-61A5-4F3C-A34A-FCE50D6B0947}" destId="{7C2F3E04-6978-443F-B285-E1EEBD3E8A2D}" srcOrd="0" destOrd="1" presId="urn:microsoft.com/office/officeart/2005/8/layout/hList6"/>
    <dgm:cxn modelId="{820326C6-DCEA-4A16-83D9-C918141A2B48}" srcId="{35748B2A-E498-4015-AFBD-0224FB9AED87}" destId="{56B649E7-A049-46E0-A47E-0772F5D6D183}" srcOrd="6" destOrd="0" parTransId="{1D2268F4-AAFD-43F9-8CD1-39316D12E3BF}" sibTransId="{DBD53AAC-5429-4CE1-8C0D-09BEB9CA632F}"/>
    <dgm:cxn modelId="{8E7690A2-A6C2-4EEB-BD10-0DFD021B7EA2}" type="presOf" srcId="{35748B2A-E498-4015-AFBD-0224FB9AED87}" destId="{EB479C49-3729-4F7D-9891-74CFAAFE640B}" srcOrd="0" destOrd="0" presId="urn:microsoft.com/office/officeart/2005/8/layout/hList6"/>
    <dgm:cxn modelId="{87A5174D-16FA-44F7-B252-C0B380D6CC81}" type="presOf" srcId="{E6C0AA89-220C-48B4-9F6E-FEE13E0F52CD}" destId="{2D5BAD04-428D-465F-8071-8C2F4A31BB55}" srcOrd="0" destOrd="1" presId="urn:microsoft.com/office/officeart/2005/8/layout/hList6"/>
    <dgm:cxn modelId="{E737696C-8FFC-4468-B2A0-10A47D949FF3}" type="presOf" srcId="{1704B735-AB3C-4948-873C-CBED90DA3C76}" destId="{EB479C49-3729-4F7D-9891-74CFAAFE640B}" srcOrd="0" destOrd="5" presId="urn:microsoft.com/office/officeart/2005/8/layout/hList6"/>
    <dgm:cxn modelId="{2AE623A3-D118-4C6D-B0FB-C05B7EC936B8}" srcId="{35748B2A-E498-4015-AFBD-0224FB9AED87}" destId="{7D6F38C9-AE55-4E98-A82B-4F00787E14AB}" srcOrd="0" destOrd="0" parTransId="{EE0002DC-4829-4A8B-BE6B-9400FA985AC7}" sibTransId="{128729EE-66C8-42B8-9F91-403A4743C04A}"/>
    <dgm:cxn modelId="{B13A16C0-EF92-4F25-8001-B37CA4F1DB92}" srcId="{35748B2A-E498-4015-AFBD-0224FB9AED87}" destId="{1704B735-AB3C-4948-873C-CBED90DA3C76}" srcOrd="4" destOrd="0" parTransId="{0587F5B3-5F7C-44EE-87C7-0F91CE610669}" sibTransId="{C32ABDAC-AE97-466F-B9F2-6A5828CA0025}"/>
    <dgm:cxn modelId="{FC3752B0-7428-40E5-BBC0-E1646F853A97}" type="presParOf" srcId="{EF261D89-7BE0-4CE5-81A1-23A61A5AEC5A}" destId="{7C2F3E04-6978-443F-B285-E1EEBD3E8A2D}" srcOrd="0" destOrd="0" presId="urn:microsoft.com/office/officeart/2005/8/layout/hList6"/>
    <dgm:cxn modelId="{DEB10534-4E5B-465D-AE21-FD8DC988C758}" type="presParOf" srcId="{EF261D89-7BE0-4CE5-81A1-23A61A5AEC5A}" destId="{805177FA-4401-49A1-941A-921BB819FAF0}" srcOrd="1" destOrd="0" presId="urn:microsoft.com/office/officeart/2005/8/layout/hList6"/>
    <dgm:cxn modelId="{A7E1E312-3119-4628-8DBA-7ED7EAF55A20}" type="presParOf" srcId="{EF261D89-7BE0-4CE5-81A1-23A61A5AEC5A}" destId="{2D5BAD04-428D-465F-8071-8C2F4A31BB55}" srcOrd="2" destOrd="0" presId="urn:microsoft.com/office/officeart/2005/8/layout/hList6"/>
    <dgm:cxn modelId="{B39722B2-EC80-49AE-A680-DFE58BB9DFA7}" type="presParOf" srcId="{EF261D89-7BE0-4CE5-81A1-23A61A5AEC5A}" destId="{3F7FE0A1-24C3-4890-BAC0-B5D44F7D6898}" srcOrd="3" destOrd="0" presId="urn:microsoft.com/office/officeart/2005/8/layout/hList6"/>
    <dgm:cxn modelId="{8C3AEA58-15FA-4533-B153-AA11C3BFA2D2}" type="presParOf" srcId="{EF261D89-7BE0-4CE5-81A1-23A61A5AEC5A}" destId="{EB479C49-3729-4F7D-9891-74CFAAFE640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815C58-505B-4D3B-BBF9-3E2A87700DB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2F4F381-A72F-4DEF-9E7F-462A54D77217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b="1" dirty="0" smtClean="0">
              <a:solidFill>
                <a:sysClr val="windowText" lastClr="000000"/>
              </a:solidFill>
              <a:latin typeface="+mn-lt"/>
            </a:rPr>
            <a:t>Scholarships:</a:t>
          </a:r>
          <a:endParaRPr lang="en-US" dirty="0">
            <a:solidFill>
              <a:sysClr val="windowText" lastClr="000000"/>
            </a:solidFill>
            <a:latin typeface="+mn-lt"/>
          </a:endParaRPr>
        </a:p>
      </dgm:t>
    </dgm:pt>
    <dgm:pt modelId="{64D17B36-1A54-47AA-A808-582150D69220}" type="parTrans" cxnId="{1BC56F14-F89E-4D64-B7F1-C89CAADE1355}">
      <dgm:prSet/>
      <dgm:spPr/>
      <dgm:t>
        <a:bodyPr/>
        <a:lstStyle/>
        <a:p>
          <a:endParaRPr lang="en-US"/>
        </a:p>
      </dgm:t>
    </dgm:pt>
    <dgm:pt modelId="{FB75D82D-856C-42D5-981A-4954FDCE2E7A}" type="sibTrans" cxnId="{1BC56F14-F89E-4D64-B7F1-C89CAADE1355}">
      <dgm:prSet/>
      <dgm:spPr/>
      <dgm:t>
        <a:bodyPr/>
        <a:lstStyle/>
        <a:p>
          <a:endParaRPr lang="en-US"/>
        </a:p>
      </dgm:t>
    </dgm:pt>
    <dgm:pt modelId="{998573C0-3CF4-40AA-A00B-AE745BD3D2F5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b="1" dirty="0" smtClean="0">
              <a:solidFill>
                <a:sysClr val="windowText" lastClr="000000"/>
              </a:solidFill>
              <a:latin typeface="+mn-lt"/>
            </a:rPr>
            <a:t>Bursaries:</a:t>
          </a:r>
          <a:endParaRPr lang="en-US" dirty="0">
            <a:solidFill>
              <a:sysClr val="windowText" lastClr="000000"/>
            </a:solidFill>
            <a:latin typeface="+mn-lt"/>
          </a:endParaRPr>
        </a:p>
      </dgm:t>
    </dgm:pt>
    <dgm:pt modelId="{4FD5DF6F-EDCC-45F6-93ED-0474CB035EE1}" type="parTrans" cxnId="{C4ACC8A8-2FBD-4FFE-A0DC-45434C1171FB}">
      <dgm:prSet/>
      <dgm:spPr/>
      <dgm:t>
        <a:bodyPr/>
        <a:lstStyle/>
        <a:p>
          <a:endParaRPr lang="en-US"/>
        </a:p>
      </dgm:t>
    </dgm:pt>
    <dgm:pt modelId="{4F03618C-9917-44C8-937E-F1F942E26224}" type="sibTrans" cxnId="{C4ACC8A8-2FBD-4FFE-A0DC-45434C1171FB}">
      <dgm:prSet/>
      <dgm:spPr/>
      <dgm:t>
        <a:bodyPr/>
        <a:lstStyle/>
        <a:p>
          <a:endParaRPr lang="en-US"/>
        </a:p>
      </dgm:t>
    </dgm:pt>
    <dgm:pt modelId="{EEC03C5F-7818-4813-B72B-034CC396CFF9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1400" b="1" dirty="0" smtClean="0">
              <a:solidFill>
                <a:sysClr val="windowText" lastClr="000000"/>
              </a:solidFill>
              <a:latin typeface="+mn-lt"/>
            </a:rPr>
            <a:t>Awards:</a:t>
          </a:r>
          <a:endParaRPr lang="en-US" sz="1400" dirty="0">
            <a:solidFill>
              <a:sysClr val="windowText" lastClr="000000"/>
            </a:solidFill>
            <a:latin typeface="+mn-lt"/>
          </a:endParaRPr>
        </a:p>
      </dgm:t>
    </dgm:pt>
    <dgm:pt modelId="{97975949-C873-47CA-A8A2-EACE600940B2}" type="parTrans" cxnId="{87DDF1F2-60FC-41CF-8A5E-E7D313625EF3}">
      <dgm:prSet/>
      <dgm:spPr/>
      <dgm:t>
        <a:bodyPr/>
        <a:lstStyle/>
        <a:p>
          <a:endParaRPr lang="en-US"/>
        </a:p>
      </dgm:t>
    </dgm:pt>
    <dgm:pt modelId="{675EC5FA-C3A2-490D-B0A4-FE50B7E72986}" type="sibTrans" cxnId="{87DDF1F2-60FC-41CF-8A5E-E7D313625EF3}">
      <dgm:prSet/>
      <dgm:spPr/>
      <dgm:t>
        <a:bodyPr/>
        <a:lstStyle/>
        <a:p>
          <a:endParaRPr lang="en-US"/>
        </a:p>
      </dgm:t>
    </dgm:pt>
    <dgm:pt modelId="{47101641-5B1E-4D0E-849C-E63837AA5298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  <a:latin typeface="+mn-lt"/>
            </a:rPr>
            <a:t>Merit based</a:t>
          </a:r>
        </a:p>
      </dgm:t>
    </dgm:pt>
    <dgm:pt modelId="{A017E95B-04CA-4DD2-A960-E4FF30197DEE}" type="parTrans" cxnId="{1D0BD85E-49AE-40AB-AFC7-E4120346EA94}">
      <dgm:prSet/>
      <dgm:spPr/>
      <dgm:t>
        <a:bodyPr/>
        <a:lstStyle/>
        <a:p>
          <a:endParaRPr lang="en-US"/>
        </a:p>
      </dgm:t>
    </dgm:pt>
    <dgm:pt modelId="{95D89922-0D21-4904-BF8C-52F6879BEF11}" type="sibTrans" cxnId="{1D0BD85E-49AE-40AB-AFC7-E4120346EA94}">
      <dgm:prSet/>
      <dgm:spPr/>
      <dgm:t>
        <a:bodyPr/>
        <a:lstStyle/>
        <a:p>
          <a:endParaRPr lang="en-US"/>
        </a:p>
      </dgm:t>
    </dgm:pt>
    <dgm:pt modelId="{5085582C-2322-4398-8005-B861C27FEA99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  <a:latin typeface="+mn-lt"/>
            </a:rPr>
            <a:t>Recognize a high level of excellence</a:t>
          </a:r>
        </a:p>
      </dgm:t>
    </dgm:pt>
    <dgm:pt modelId="{6ACFDA72-8810-45ED-B736-780CC5678E6D}" type="parTrans" cxnId="{15095703-D90F-4AC7-8845-CA61B13FA7F7}">
      <dgm:prSet/>
      <dgm:spPr/>
      <dgm:t>
        <a:bodyPr/>
        <a:lstStyle/>
        <a:p>
          <a:endParaRPr lang="en-US"/>
        </a:p>
      </dgm:t>
    </dgm:pt>
    <dgm:pt modelId="{9D99E257-4758-4530-81C2-09DC4A4CE83F}" type="sibTrans" cxnId="{15095703-D90F-4AC7-8845-CA61B13FA7F7}">
      <dgm:prSet/>
      <dgm:spPr/>
      <dgm:t>
        <a:bodyPr/>
        <a:lstStyle/>
        <a:p>
          <a:endParaRPr lang="en-US"/>
        </a:p>
      </dgm:t>
    </dgm:pt>
    <dgm:pt modelId="{3E5602CA-EA85-48D9-AA05-DEAD113E03C1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  <a:latin typeface="+mn-lt"/>
            </a:rPr>
            <a:t>Non-repayable</a:t>
          </a:r>
        </a:p>
      </dgm:t>
    </dgm:pt>
    <dgm:pt modelId="{17F1E1F9-2831-4DC2-AB1C-442A0CC14F2A}" type="parTrans" cxnId="{BD046A5E-611F-4A40-89FC-B066828983C6}">
      <dgm:prSet/>
      <dgm:spPr/>
      <dgm:t>
        <a:bodyPr/>
        <a:lstStyle/>
        <a:p>
          <a:endParaRPr lang="en-US"/>
        </a:p>
      </dgm:t>
    </dgm:pt>
    <dgm:pt modelId="{49BD0983-27C1-481C-B322-D55B24CCD7D3}" type="sibTrans" cxnId="{BD046A5E-611F-4A40-89FC-B066828983C6}">
      <dgm:prSet/>
      <dgm:spPr/>
      <dgm:t>
        <a:bodyPr/>
        <a:lstStyle/>
        <a:p>
          <a:endParaRPr lang="en-US"/>
        </a:p>
      </dgm:t>
    </dgm:pt>
    <dgm:pt modelId="{3B5456DD-7B6C-4B54-9779-8AF6D5856C40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  <a:latin typeface="+mn-lt"/>
            </a:rPr>
            <a:t>Financial need-based (non-academic standing)</a:t>
          </a:r>
        </a:p>
      </dgm:t>
    </dgm:pt>
    <dgm:pt modelId="{8C427B85-F244-40F8-B21F-653595555B27}" type="parTrans" cxnId="{E0F638D7-2115-425D-AD9D-4AFC0F1C75E6}">
      <dgm:prSet/>
      <dgm:spPr/>
      <dgm:t>
        <a:bodyPr/>
        <a:lstStyle/>
        <a:p>
          <a:endParaRPr lang="en-US"/>
        </a:p>
      </dgm:t>
    </dgm:pt>
    <dgm:pt modelId="{815E062F-E315-4D60-9E0E-1A3E0D343691}" type="sibTrans" cxnId="{E0F638D7-2115-425D-AD9D-4AFC0F1C75E6}">
      <dgm:prSet/>
      <dgm:spPr/>
      <dgm:t>
        <a:bodyPr/>
        <a:lstStyle/>
        <a:p>
          <a:endParaRPr lang="en-US"/>
        </a:p>
      </dgm:t>
    </dgm:pt>
    <dgm:pt modelId="{FB52A474-F72D-4C4C-BA3A-9774C966F24E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  <a:latin typeface="+mn-lt"/>
            </a:rPr>
            <a:t>Non-repayable</a:t>
          </a:r>
        </a:p>
      </dgm:t>
    </dgm:pt>
    <dgm:pt modelId="{1F54A006-665E-42D6-8B3C-A7AB5E77F45E}" type="parTrans" cxnId="{BC8E0304-D5DA-4C2F-BDF2-EB93B5EC0F30}">
      <dgm:prSet/>
      <dgm:spPr/>
      <dgm:t>
        <a:bodyPr/>
        <a:lstStyle/>
        <a:p>
          <a:endParaRPr lang="en-US"/>
        </a:p>
      </dgm:t>
    </dgm:pt>
    <dgm:pt modelId="{04FE7125-0D32-43A6-BC2C-06D1DFAEA055}" type="sibTrans" cxnId="{BC8E0304-D5DA-4C2F-BDF2-EB93B5EC0F30}">
      <dgm:prSet/>
      <dgm:spPr/>
      <dgm:t>
        <a:bodyPr/>
        <a:lstStyle/>
        <a:p>
          <a:endParaRPr lang="en-US"/>
        </a:p>
      </dgm:t>
    </dgm:pt>
    <dgm:pt modelId="{80A6CC20-B1DD-460E-9F35-566E8A2BBA74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1100" dirty="0" smtClean="0">
              <a:solidFill>
                <a:sysClr val="windowText" lastClr="000000"/>
              </a:solidFill>
              <a:latin typeface="+mn-lt"/>
            </a:rPr>
            <a:t>Combination of merit and financial need</a:t>
          </a:r>
        </a:p>
      </dgm:t>
    </dgm:pt>
    <dgm:pt modelId="{603B8D7F-E59A-42FF-87EA-4892F3B6664F}" type="parTrans" cxnId="{9182D97A-E7CC-4BB6-8552-BD762FCB47D1}">
      <dgm:prSet/>
      <dgm:spPr/>
      <dgm:t>
        <a:bodyPr/>
        <a:lstStyle/>
        <a:p>
          <a:endParaRPr lang="en-US"/>
        </a:p>
      </dgm:t>
    </dgm:pt>
    <dgm:pt modelId="{63FFE5BE-45BE-4E5E-83D5-466918030BAA}" type="sibTrans" cxnId="{9182D97A-E7CC-4BB6-8552-BD762FCB47D1}">
      <dgm:prSet/>
      <dgm:spPr/>
      <dgm:t>
        <a:bodyPr/>
        <a:lstStyle/>
        <a:p>
          <a:endParaRPr lang="en-US"/>
        </a:p>
      </dgm:t>
    </dgm:pt>
    <dgm:pt modelId="{853D312F-408A-45BC-B003-5EC4E94EBF11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1100" dirty="0" smtClean="0">
              <a:solidFill>
                <a:sysClr val="windowText" lastClr="000000"/>
              </a:solidFill>
              <a:latin typeface="+mn-lt"/>
            </a:rPr>
            <a:t>Applications may also consider extra-curricular, volunteerism and demonstrated leadership or require references</a:t>
          </a:r>
          <a:endParaRPr lang="en-US" sz="1100" dirty="0">
            <a:solidFill>
              <a:sysClr val="windowText" lastClr="000000"/>
            </a:solidFill>
            <a:latin typeface="+mn-lt"/>
          </a:endParaRPr>
        </a:p>
      </dgm:t>
    </dgm:pt>
    <dgm:pt modelId="{1E21849D-BE51-4BC1-9AB3-EE75F04B382F}" type="parTrans" cxnId="{5E8F65E1-551F-4377-8D3D-96632155DAAC}">
      <dgm:prSet/>
      <dgm:spPr/>
      <dgm:t>
        <a:bodyPr/>
        <a:lstStyle/>
        <a:p>
          <a:endParaRPr lang="en-US"/>
        </a:p>
      </dgm:t>
    </dgm:pt>
    <dgm:pt modelId="{22392F56-4B78-4711-A243-83C7AD0D788D}" type="sibTrans" cxnId="{5E8F65E1-551F-4377-8D3D-96632155DAAC}">
      <dgm:prSet/>
      <dgm:spPr/>
      <dgm:t>
        <a:bodyPr/>
        <a:lstStyle/>
        <a:p>
          <a:endParaRPr lang="en-US"/>
        </a:p>
      </dgm:t>
    </dgm:pt>
    <dgm:pt modelId="{EFE831DA-245D-4878-8726-5087CF46B6EE}" type="pres">
      <dgm:prSet presAssocID="{F5815C58-505B-4D3B-BBF9-3E2A87700DB9}" presName="linearFlow" presStyleCnt="0">
        <dgm:presLayoutVars>
          <dgm:dir/>
          <dgm:resizeHandles val="exact"/>
        </dgm:presLayoutVars>
      </dgm:prSet>
      <dgm:spPr/>
    </dgm:pt>
    <dgm:pt modelId="{B19B3DDF-3642-4ABD-9A16-68A5C68F916B}" type="pres">
      <dgm:prSet presAssocID="{C2F4F381-A72F-4DEF-9E7F-462A54D77217}" presName="composite" presStyleCnt="0"/>
      <dgm:spPr/>
    </dgm:pt>
    <dgm:pt modelId="{19D1445B-2CB5-4397-9815-D43DDA83F8FB}" type="pres">
      <dgm:prSet presAssocID="{C2F4F381-A72F-4DEF-9E7F-462A54D77217}" presName="imgShp" presStyleLbl="fgImgPlace1" presStyleIdx="0" presStyleCnt="3"/>
      <dgm:spPr>
        <a:solidFill>
          <a:schemeClr val="bg1"/>
        </a:solidFill>
      </dgm:spPr>
    </dgm:pt>
    <dgm:pt modelId="{D39E3143-B357-4EFD-995E-7CA142C7DD5E}" type="pres">
      <dgm:prSet presAssocID="{C2F4F381-A72F-4DEF-9E7F-462A54D77217}" presName="txShp" presStyleLbl="node1" presStyleIdx="0" presStyleCnt="3" custLinFactNeighborY="-9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83FD74-BC95-4C2A-8F45-86D1487329BF}" type="pres">
      <dgm:prSet presAssocID="{FB75D82D-856C-42D5-981A-4954FDCE2E7A}" presName="spacing" presStyleCnt="0"/>
      <dgm:spPr/>
    </dgm:pt>
    <dgm:pt modelId="{7A4EC22A-6128-438C-98B1-38D10E207117}" type="pres">
      <dgm:prSet presAssocID="{998573C0-3CF4-40AA-A00B-AE745BD3D2F5}" presName="composite" presStyleCnt="0"/>
      <dgm:spPr/>
    </dgm:pt>
    <dgm:pt modelId="{CE4EBBEF-B746-4D88-90F2-036C12FA2AE5}" type="pres">
      <dgm:prSet presAssocID="{998573C0-3CF4-40AA-A00B-AE745BD3D2F5}" presName="imgShp" presStyleLbl="fgImgPlace1" presStyleIdx="1" presStyleCnt="3"/>
      <dgm:spPr>
        <a:solidFill>
          <a:schemeClr val="bg1"/>
        </a:solidFill>
      </dgm:spPr>
    </dgm:pt>
    <dgm:pt modelId="{DCC9DB93-E613-412F-8DB0-90B38F09C1D0}" type="pres">
      <dgm:prSet presAssocID="{998573C0-3CF4-40AA-A00B-AE745BD3D2F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3AEFD3-AC96-485E-B1EC-AC4675889523}" type="pres">
      <dgm:prSet presAssocID="{4F03618C-9917-44C8-937E-F1F942E26224}" presName="spacing" presStyleCnt="0"/>
      <dgm:spPr/>
    </dgm:pt>
    <dgm:pt modelId="{A21E0417-6A20-4879-A4CE-8613810DAEC5}" type="pres">
      <dgm:prSet presAssocID="{EEC03C5F-7818-4813-B72B-034CC396CFF9}" presName="composite" presStyleCnt="0"/>
      <dgm:spPr/>
    </dgm:pt>
    <dgm:pt modelId="{244C8184-4A99-4972-A43F-F31D92F459F3}" type="pres">
      <dgm:prSet presAssocID="{EEC03C5F-7818-4813-B72B-034CC396CFF9}" presName="imgShp" presStyleLbl="fgImgPlace1" presStyleIdx="2" presStyleCnt="3"/>
      <dgm:spPr>
        <a:solidFill>
          <a:schemeClr val="bg1"/>
        </a:solidFill>
      </dgm:spPr>
    </dgm:pt>
    <dgm:pt modelId="{9DD7194A-5320-4F46-B82D-B585489E86B7}" type="pres">
      <dgm:prSet presAssocID="{EEC03C5F-7818-4813-B72B-034CC396CFF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FED43E-B751-4547-B649-54D57C4CB2DB}" type="presOf" srcId="{80A6CC20-B1DD-460E-9F35-566E8A2BBA74}" destId="{9DD7194A-5320-4F46-B82D-B585489E86B7}" srcOrd="0" destOrd="1" presId="urn:microsoft.com/office/officeart/2005/8/layout/vList3"/>
    <dgm:cxn modelId="{C4ACC8A8-2FBD-4FFE-A0DC-45434C1171FB}" srcId="{F5815C58-505B-4D3B-BBF9-3E2A87700DB9}" destId="{998573C0-3CF4-40AA-A00B-AE745BD3D2F5}" srcOrd="1" destOrd="0" parTransId="{4FD5DF6F-EDCC-45F6-93ED-0474CB035EE1}" sibTransId="{4F03618C-9917-44C8-937E-F1F942E26224}"/>
    <dgm:cxn modelId="{4000050D-9F0A-4AD4-A290-D07295C51FDF}" type="presOf" srcId="{3E5602CA-EA85-48D9-AA05-DEAD113E03C1}" destId="{D39E3143-B357-4EFD-995E-7CA142C7DD5E}" srcOrd="0" destOrd="3" presId="urn:microsoft.com/office/officeart/2005/8/layout/vList3"/>
    <dgm:cxn modelId="{BC8E0304-D5DA-4C2F-BDF2-EB93B5EC0F30}" srcId="{998573C0-3CF4-40AA-A00B-AE745BD3D2F5}" destId="{FB52A474-F72D-4C4C-BA3A-9774C966F24E}" srcOrd="1" destOrd="0" parTransId="{1F54A006-665E-42D6-8B3C-A7AB5E77F45E}" sibTransId="{04FE7125-0D32-43A6-BC2C-06D1DFAEA055}"/>
    <dgm:cxn modelId="{841C830E-4C19-4E36-A5BA-555A1F75AC34}" type="presOf" srcId="{47101641-5B1E-4D0E-849C-E63837AA5298}" destId="{D39E3143-B357-4EFD-995E-7CA142C7DD5E}" srcOrd="0" destOrd="1" presId="urn:microsoft.com/office/officeart/2005/8/layout/vList3"/>
    <dgm:cxn modelId="{F3E2DEFB-770F-4108-8491-AE58E75BCF38}" type="presOf" srcId="{3B5456DD-7B6C-4B54-9779-8AF6D5856C40}" destId="{DCC9DB93-E613-412F-8DB0-90B38F09C1D0}" srcOrd="0" destOrd="1" presId="urn:microsoft.com/office/officeart/2005/8/layout/vList3"/>
    <dgm:cxn modelId="{5E8F65E1-551F-4377-8D3D-96632155DAAC}" srcId="{EEC03C5F-7818-4813-B72B-034CC396CFF9}" destId="{853D312F-408A-45BC-B003-5EC4E94EBF11}" srcOrd="1" destOrd="0" parTransId="{1E21849D-BE51-4BC1-9AB3-EE75F04B382F}" sibTransId="{22392F56-4B78-4711-A243-83C7AD0D788D}"/>
    <dgm:cxn modelId="{F173918E-8893-4F46-A5A4-02C5751ED634}" type="presOf" srcId="{FB52A474-F72D-4C4C-BA3A-9774C966F24E}" destId="{DCC9DB93-E613-412F-8DB0-90B38F09C1D0}" srcOrd="0" destOrd="2" presId="urn:microsoft.com/office/officeart/2005/8/layout/vList3"/>
    <dgm:cxn modelId="{BD046A5E-611F-4A40-89FC-B066828983C6}" srcId="{C2F4F381-A72F-4DEF-9E7F-462A54D77217}" destId="{3E5602CA-EA85-48D9-AA05-DEAD113E03C1}" srcOrd="2" destOrd="0" parTransId="{17F1E1F9-2831-4DC2-AB1C-442A0CC14F2A}" sibTransId="{49BD0983-27C1-481C-B322-D55B24CCD7D3}"/>
    <dgm:cxn modelId="{1BC56F14-F89E-4D64-B7F1-C89CAADE1355}" srcId="{F5815C58-505B-4D3B-BBF9-3E2A87700DB9}" destId="{C2F4F381-A72F-4DEF-9E7F-462A54D77217}" srcOrd="0" destOrd="0" parTransId="{64D17B36-1A54-47AA-A808-582150D69220}" sibTransId="{FB75D82D-856C-42D5-981A-4954FDCE2E7A}"/>
    <dgm:cxn modelId="{E0F638D7-2115-425D-AD9D-4AFC0F1C75E6}" srcId="{998573C0-3CF4-40AA-A00B-AE745BD3D2F5}" destId="{3B5456DD-7B6C-4B54-9779-8AF6D5856C40}" srcOrd="0" destOrd="0" parTransId="{8C427B85-F244-40F8-B21F-653595555B27}" sibTransId="{815E062F-E315-4D60-9E0E-1A3E0D343691}"/>
    <dgm:cxn modelId="{3E465093-C518-4A0F-9DE3-996B2299F55C}" type="presOf" srcId="{C2F4F381-A72F-4DEF-9E7F-462A54D77217}" destId="{D39E3143-B357-4EFD-995E-7CA142C7DD5E}" srcOrd="0" destOrd="0" presId="urn:microsoft.com/office/officeart/2005/8/layout/vList3"/>
    <dgm:cxn modelId="{7D33180F-AA96-4BC1-8734-599197FA428E}" type="presOf" srcId="{853D312F-408A-45BC-B003-5EC4E94EBF11}" destId="{9DD7194A-5320-4F46-B82D-B585489E86B7}" srcOrd="0" destOrd="2" presId="urn:microsoft.com/office/officeart/2005/8/layout/vList3"/>
    <dgm:cxn modelId="{27F778C6-4FF0-4229-B488-B45D446F129A}" type="presOf" srcId="{998573C0-3CF4-40AA-A00B-AE745BD3D2F5}" destId="{DCC9DB93-E613-412F-8DB0-90B38F09C1D0}" srcOrd="0" destOrd="0" presId="urn:microsoft.com/office/officeart/2005/8/layout/vList3"/>
    <dgm:cxn modelId="{1D0BD85E-49AE-40AB-AFC7-E4120346EA94}" srcId="{C2F4F381-A72F-4DEF-9E7F-462A54D77217}" destId="{47101641-5B1E-4D0E-849C-E63837AA5298}" srcOrd="0" destOrd="0" parTransId="{A017E95B-04CA-4DD2-A960-E4FF30197DEE}" sibTransId="{95D89922-0D21-4904-BF8C-52F6879BEF11}"/>
    <dgm:cxn modelId="{3422F2C4-96A5-43CD-BD8B-04482A980BBC}" type="presOf" srcId="{F5815C58-505B-4D3B-BBF9-3E2A87700DB9}" destId="{EFE831DA-245D-4878-8726-5087CF46B6EE}" srcOrd="0" destOrd="0" presId="urn:microsoft.com/office/officeart/2005/8/layout/vList3"/>
    <dgm:cxn modelId="{E313EFBE-2AD6-46BA-B775-2FCC7CD6B760}" type="presOf" srcId="{EEC03C5F-7818-4813-B72B-034CC396CFF9}" destId="{9DD7194A-5320-4F46-B82D-B585489E86B7}" srcOrd="0" destOrd="0" presId="urn:microsoft.com/office/officeart/2005/8/layout/vList3"/>
    <dgm:cxn modelId="{D2B2A124-9870-430A-9E28-7464C7B7A121}" type="presOf" srcId="{5085582C-2322-4398-8005-B861C27FEA99}" destId="{D39E3143-B357-4EFD-995E-7CA142C7DD5E}" srcOrd="0" destOrd="2" presId="urn:microsoft.com/office/officeart/2005/8/layout/vList3"/>
    <dgm:cxn modelId="{87DDF1F2-60FC-41CF-8A5E-E7D313625EF3}" srcId="{F5815C58-505B-4D3B-BBF9-3E2A87700DB9}" destId="{EEC03C5F-7818-4813-B72B-034CC396CFF9}" srcOrd="2" destOrd="0" parTransId="{97975949-C873-47CA-A8A2-EACE600940B2}" sibTransId="{675EC5FA-C3A2-490D-B0A4-FE50B7E72986}"/>
    <dgm:cxn modelId="{9182D97A-E7CC-4BB6-8552-BD762FCB47D1}" srcId="{EEC03C5F-7818-4813-B72B-034CC396CFF9}" destId="{80A6CC20-B1DD-460E-9F35-566E8A2BBA74}" srcOrd="0" destOrd="0" parTransId="{603B8D7F-E59A-42FF-87EA-4892F3B6664F}" sibTransId="{63FFE5BE-45BE-4E5E-83D5-466918030BAA}"/>
    <dgm:cxn modelId="{15095703-D90F-4AC7-8845-CA61B13FA7F7}" srcId="{C2F4F381-A72F-4DEF-9E7F-462A54D77217}" destId="{5085582C-2322-4398-8005-B861C27FEA99}" srcOrd="1" destOrd="0" parTransId="{6ACFDA72-8810-45ED-B736-780CC5678E6D}" sibTransId="{9D99E257-4758-4530-81C2-09DC4A4CE83F}"/>
    <dgm:cxn modelId="{14971B7D-BA7D-4176-B67D-2B96BAD6BC2B}" type="presParOf" srcId="{EFE831DA-245D-4878-8726-5087CF46B6EE}" destId="{B19B3DDF-3642-4ABD-9A16-68A5C68F916B}" srcOrd="0" destOrd="0" presId="urn:microsoft.com/office/officeart/2005/8/layout/vList3"/>
    <dgm:cxn modelId="{37AC61C9-0F92-496C-A604-27F402C5DC4D}" type="presParOf" srcId="{B19B3DDF-3642-4ABD-9A16-68A5C68F916B}" destId="{19D1445B-2CB5-4397-9815-D43DDA83F8FB}" srcOrd="0" destOrd="0" presId="urn:microsoft.com/office/officeart/2005/8/layout/vList3"/>
    <dgm:cxn modelId="{2DE9B095-D044-438F-81FD-FE255F86663B}" type="presParOf" srcId="{B19B3DDF-3642-4ABD-9A16-68A5C68F916B}" destId="{D39E3143-B357-4EFD-995E-7CA142C7DD5E}" srcOrd="1" destOrd="0" presId="urn:microsoft.com/office/officeart/2005/8/layout/vList3"/>
    <dgm:cxn modelId="{74F92607-1CAE-4F2B-89D5-7484D5108995}" type="presParOf" srcId="{EFE831DA-245D-4878-8726-5087CF46B6EE}" destId="{FE83FD74-BC95-4C2A-8F45-86D1487329BF}" srcOrd="1" destOrd="0" presId="urn:microsoft.com/office/officeart/2005/8/layout/vList3"/>
    <dgm:cxn modelId="{F590C479-C3BE-4EF7-9D9F-0338B31ABDFB}" type="presParOf" srcId="{EFE831DA-245D-4878-8726-5087CF46B6EE}" destId="{7A4EC22A-6128-438C-98B1-38D10E207117}" srcOrd="2" destOrd="0" presId="urn:microsoft.com/office/officeart/2005/8/layout/vList3"/>
    <dgm:cxn modelId="{B333AE8F-DC6E-446B-9934-48DE87853ACF}" type="presParOf" srcId="{7A4EC22A-6128-438C-98B1-38D10E207117}" destId="{CE4EBBEF-B746-4D88-90F2-036C12FA2AE5}" srcOrd="0" destOrd="0" presId="urn:microsoft.com/office/officeart/2005/8/layout/vList3"/>
    <dgm:cxn modelId="{5BEE3900-1709-4044-AEFA-3D1DC72BC422}" type="presParOf" srcId="{7A4EC22A-6128-438C-98B1-38D10E207117}" destId="{DCC9DB93-E613-412F-8DB0-90B38F09C1D0}" srcOrd="1" destOrd="0" presId="urn:microsoft.com/office/officeart/2005/8/layout/vList3"/>
    <dgm:cxn modelId="{58847579-335D-40F9-BD25-AA9AA9F525C7}" type="presParOf" srcId="{EFE831DA-245D-4878-8726-5087CF46B6EE}" destId="{DE3AEFD3-AC96-485E-B1EC-AC4675889523}" srcOrd="3" destOrd="0" presId="urn:microsoft.com/office/officeart/2005/8/layout/vList3"/>
    <dgm:cxn modelId="{B74A2CF9-0D05-4B36-BAF9-63C7698D6BF1}" type="presParOf" srcId="{EFE831DA-245D-4878-8726-5087CF46B6EE}" destId="{A21E0417-6A20-4879-A4CE-8613810DAEC5}" srcOrd="4" destOrd="0" presId="urn:microsoft.com/office/officeart/2005/8/layout/vList3"/>
    <dgm:cxn modelId="{2D561987-AE2E-4BE2-9D2B-5AC69925EF9C}" type="presParOf" srcId="{A21E0417-6A20-4879-A4CE-8613810DAEC5}" destId="{244C8184-4A99-4972-A43F-F31D92F459F3}" srcOrd="0" destOrd="0" presId="urn:microsoft.com/office/officeart/2005/8/layout/vList3"/>
    <dgm:cxn modelId="{61B69FDF-A4BE-4C47-80B0-8B2F345547C2}" type="presParOf" srcId="{A21E0417-6A20-4879-A4CE-8613810DAEC5}" destId="{9DD7194A-5320-4F46-B82D-B585489E86B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F3E04-6978-443F-B285-E1EEBD3E8A2D}">
      <dsp:nvSpPr>
        <dsp:cNvPr id="0" name=""/>
        <dsp:cNvSpPr/>
      </dsp:nvSpPr>
      <dsp:spPr>
        <a:xfrm rot="16200000">
          <a:off x="-454040" y="454683"/>
          <a:ext cx="2582933" cy="1673565"/>
        </a:xfrm>
        <a:prstGeom prst="flowChartManualOperati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TUITION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$1800 - $5000 </a:t>
          </a: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per term</a:t>
          </a:r>
        </a:p>
      </dsp:txBody>
      <dsp:txXfrm rot="5400000">
        <a:off x="644" y="516586"/>
        <a:ext cx="1673565" cy="1549759"/>
      </dsp:txXfrm>
    </dsp:sp>
    <dsp:sp modelId="{2D5BAD04-428D-465F-8071-8C2F4A31BB55}">
      <dsp:nvSpPr>
        <dsp:cNvPr id="0" name=""/>
        <dsp:cNvSpPr/>
      </dsp:nvSpPr>
      <dsp:spPr>
        <a:xfrm rot="16200000">
          <a:off x="1345042" y="454683"/>
          <a:ext cx="2582933" cy="1673565"/>
        </a:xfrm>
        <a:prstGeom prst="flowChartManualOperati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TEXTBOOKS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$500 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- $1500 </a:t>
          </a: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per term</a:t>
          </a:r>
        </a:p>
      </dsp:txBody>
      <dsp:txXfrm rot="5400000">
        <a:off x="1799726" y="516586"/>
        <a:ext cx="1673565" cy="1549759"/>
      </dsp:txXfrm>
    </dsp:sp>
    <dsp:sp modelId="{EB479C49-3729-4F7D-9891-74CFAAFE640B}">
      <dsp:nvSpPr>
        <dsp:cNvPr id="0" name=""/>
        <dsp:cNvSpPr/>
      </dsp:nvSpPr>
      <dsp:spPr>
        <a:xfrm rot="16200000">
          <a:off x="3144126" y="454683"/>
          <a:ext cx="2582933" cy="1673565"/>
        </a:xfrm>
        <a:prstGeom prst="flowChartManualOperati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ADDITIONAL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Transportation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Parking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Meal Plan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Health Plans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Personal Expenses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Residence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100" kern="1200" dirty="0"/>
        </a:p>
      </dsp:txBody>
      <dsp:txXfrm rot="5400000">
        <a:off x="3598810" y="516586"/>
        <a:ext cx="1673565" cy="15497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9E3143-B357-4EFD-995E-7CA142C7DD5E}">
      <dsp:nvSpPr>
        <dsp:cNvPr id="0" name=""/>
        <dsp:cNvSpPr/>
      </dsp:nvSpPr>
      <dsp:spPr>
        <a:xfrm rot="10800000">
          <a:off x="1264966" y="0"/>
          <a:ext cx="4106716" cy="922271"/>
        </a:xfrm>
        <a:prstGeom prst="homePlat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696" tIns="57150" rIns="10668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ysClr val="windowText" lastClr="000000"/>
              </a:solidFill>
              <a:latin typeface="+mn-lt"/>
            </a:rPr>
            <a:t>Scholarships:</a:t>
          </a:r>
          <a:endParaRPr lang="en-US" sz="1500" kern="1200" dirty="0">
            <a:solidFill>
              <a:sysClr val="windowText" lastClr="000000"/>
            </a:solidFill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ysClr val="windowText" lastClr="000000"/>
              </a:solidFill>
              <a:latin typeface="+mn-lt"/>
            </a:rPr>
            <a:t>Merit based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ysClr val="windowText" lastClr="000000"/>
              </a:solidFill>
              <a:latin typeface="+mn-lt"/>
            </a:rPr>
            <a:t>Recognize a high level of excellence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ysClr val="windowText" lastClr="000000"/>
              </a:solidFill>
              <a:latin typeface="+mn-lt"/>
            </a:rPr>
            <a:t>Non-repayable</a:t>
          </a:r>
        </a:p>
      </dsp:txBody>
      <dsp:txXfrm rot="10800000">
        <a:off x="1495534" y="0"/>
        <a:ext cx="3876148" cy="922271"/>
      </dsp:txXfrm>
    </dsp:sp>
    <dsp:sp modelId="{19D1445B-2CB5-4397-9815-D43DDA83F8FB}">
      <dsp:nvSpPr>
        <dsp:cNvPr id="0" name=""/>
        <dsp:cNvSpPr/>
      </dsp:nvSpPr>
      <dsp:spPr>
        <a:xfrm>
          <a:off x="803830" y="1533"/>
          <a:ext cx="922271" cy="922271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C9DB93-E613-412F-8DB0-90B38F09C1D0}">
      <dsp:nvSpPr>
        <dsp:cNvPr id="0" name=""/>
        <dsp:cNvSpPr/>
      </dsp:nvSpPr>
      <dsp:spPr>
        <a:xfrm rot="10800000">
          <a:off x="1264966" y="1199110"/>
          <a:ext cx="4106716" cy="922271"/>
        </a:xfrm>
        <a:prstGeom prst="homePlat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696" tIns="57150" rIns="10668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ysClr val="windowText" lastClr="000000"/>
              </a:solidFill>
              <a:latin typeface="+mn-lt"/>
            </a:rPr>
            <a:t>Bursaries:</a:t>
          </a:r>
          <a:endParaRPr lang="en-US" sz="1500" kern="1200" dirty="0">
            <a:solidFill>
              <a:sysClr val="windowText" lastClr="000000"/>
            </a:solidFill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ysClr val="windowText" lastClr="000000"/>
              </a:solidFill>
              <a:latin typeface="+mn-lt"/>
            </a:rPr>
            <a:t>Financial need-based (non-academic standing)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ysClr val="windowText" lastClr="000000"/>
              </a:solidFill>
              <a:latin typeface="+mn-lt"/>
            </a:rPr>
            <a:t>Non-repayable</a:t>
          </a:r>
        </a:p>
      </dsp:txBody>
      <dsp:txXfrm rot="10800000">
        <a:off x="1495534" y="1199110"/>
        <a:ext cx="3876148" cy="922271"/>
      </dsp:txXfrm>
    </dsp:sp>
    <dsp:sp modelId="{CE4EBBEF-B746-4D88-90F2-036C12FA2AE5}">
      <dsp:nvSpPr>
        <dsp:cNvPr id="0" name=""/>
        <dsp:cNvSpPr/>
      </dsp:nvSpPr>
      <dsp:spPr>
        <a:xfrm>
          <a:off x="803830" y="1199110"/>
          <a:ext cx="922271" cy="922271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D7194A-5320-4F46-B82D-B585489E86B7}">
      <dsp:nvSpPr>
        <dsp:cNvPr id="0" name=""/>
        <dsp:cNvSpPr/>
      </dsp:nvSpPr>
      <dsp:spPr>
        <a:xfrm rot="10800000">
          <a:off x="1264966" y="2396686"/>
          <a:ext cx="4106716" cy="922271"/>
        </a:xfrm>
        <a:prstGeom prst="homePlat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696" tIns="53340" rIns="99568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ysClr val="windowText" lastClr="000000"/>
              </a:solidFill>
              <a:latin typeface="+mn-lt"/>
            </a:rPr>
            <a:t>Awards:</a:t>
          </a:r>
          <a:endParaRPr lang="en-US" sz="1400" kern="1200" dirty="0">
            <a:solidFill>
              <a:sysClr val="windowText" lastClr="000000"/>
            </a:solidFill>
            <a:latin typeface="+mn-lt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solidFill>
                <a:sysClr val="windowText" lastClr="000000"/>
              </a:solidFill>
              <a:latin typeface="+mn-lt"/>
            </a:rPr>
            <a:t>Combination of merit and financial need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solidFill>
                <a:sysClr val="windowText" lastClr="000000"/>
              </a:solidFill>
              <a:latin typeface="+mn-lt"/>
            </a:rPr>
            <a:t>Applications may also consider extra-curricular, volunteerism and demonstrated leadership or require references</a:t>
          </a:r>
          <a:endParaRPr lang="en-US" sz="1100" kern="1200" dirty="0">
            <a:solidFill>
              <a:sysClr val="windowText" lastClr="000000"/>
            </a:solidFill>
            <a:latin typeface="+mn-lt"/>
          </a:endParaRPr>
        </a:p>
      </dsp:txBody>
      <dsp:txXfrm rot="10800000">
        <a:off x="1495534" y="2396686"/>
        <a:ext cx="3876148" cy="922271"/>
      </dsp:txXfrm>
    </dsp:sp>
    <dsp:sp modelId="{244C8184-4A99-4972-A43F-F31D92F459F3}">
      <dsp:nvSpPr>
        <dsp:cNvPr id="0" name=""/>
        <dsp:cNvSpPr/>
      </dsp:nvSpPr>
      <dsp:spPr>
        <a:xfrm>
          <a:off x="803830" y="2396686"/>
          <a:ext cx="922271" cy="922271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347D1-B861-CB4C-B4CF-6AF7884FAC12}" type="datetimeFigureOut">
              <a:rPr lang="en-US" smtClean="0"/>
              <a:t>10/2/2018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93F71-0E83-294B-AA61-9BF064BCC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18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8F421-1F06-904A-839E-EBF4F53DCCF2}" type="datetimeFigureOut">
              <a:rPr lang="en-US" smtClean="0"/>
              <a:t>10/2/2018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A6F6B-7B0B-BE4A-91C6-2C07BBB7E6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142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main campus buttons are clickable. When an campus button (</a:t>
            </a:r>
            <a:r>
              <a:rPr lang="en-US" dirty="0" err="1"/>
              <a:t>ie</a:t>
            </a:r>
            <a:r>
              <a:rPr lang="en-US" dirty="0"/>
              <a:t>; KG) is clicked it will go to the respective campus page. If you go to a campus page – you can get back to this page by clicking on the large image area.</a:t>
            </a:r>
          </a:p>
          <a:p>
            <a:endParaRPr lang="en-US" dirty="0"/>
          </a:p>
          <a:p>
            <a:r>
              <a:rPr lang="en-US" dirty="0"/>
              <a:t>If you choose to proceed without clicking on the campus buttons, you can use the page UP or DOWN buttons on the keyboard to proceed in a linear fashions.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59456-F7BE-E54B-B576-C07D416E5A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415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245" indent="-174245">
              <a:buFontTx/>
              <a:buChar char="-"/>
            </a:pPr>
            <a:r>
              <a:rPr lang="en-US" dirty="0"/>
              <a:t>Currently one</a:t>
            </a:r>
            <a:r>
              <a:rPr lang="en-US" baseline="0" dirty="0"/>
              <a:t> of the largest college campuses in Canada</a:t>
            </a:r>
          </a:p>
          <a:p>
            <a:pPr marL="174245" indent="-174245">
              <a:buFontTx/>
              <a:buChar char="-"/>
            </a:pPr>
            <a:r>
              <a:rPr lang="en-US" baseline="0" dirty="0"/>
              <a:t>We have 10 campuses (Newnham, Markham, S@Y, King, Jane, Peterborough, </a:t>
            </a:r>
            <a:r>
              <a:rPr lang="en-US" baseline="0" dirty="0" err="1"/>
              <a:t>Yorkgate</a:t>
            </a:r>
            <a:r>
              <a:rPr lang="en-US" baseline="0" dirty="0"/>
              <a:t> and EO offices in Scarborough, Vaughan and </a:t>
            </a:r>
            <a:r>
              <a:rPr lang="en-US" baseline="0" dirty="0" err="1"/>
              <a:t>Newmarket</a:t>
            </a:r>
            <a:endParaRPr lang="en-US" baseline="0" dirty="0"/>
          </a:p>
          <a:p>
            <a:pPr marL="174245" indent="-174245">
              <a:buFontTx/>
              <a:buChar char="-"/>
            </a:pPr>
            <a:r>
              <a:rPr lang="en-US" baseline="0" dirty="0"/>
              <a:t>27,500 full time students; 90k part-time students; 8K graduates a year</a:t>
            </a:r>
          </a:p>
          <a:p>
            <a:pPr marL="174245" indent="-174245">
              <a:buFontTx/>
              <a:buChar char="-"/>
            </a:pPr>
            <a:r>
              <a:rPr lang="en-US" baseline="0" dirty="0"/>
              <a:t>300+ programs</a:t>
            </a:r>
          </a:p>
          <a:p>
            <a:pPr marL="174245" indent="-174245">
              <a:buFontTx/>
              <a:buChar char="-"/>
            </a:pPr>
            <a:r>
              <a:rPr lang="en-US" baseline="0" dirty="0"/>
              <a:t>#1 College University Pathways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59456-F7BE-E54B-B576-C07D416E5A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255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A6F6B-7B0B-BE4A-91C6-2C07BBB7E62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899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domestic and international</a:t>
            </a:r>
            <a:r>
              <a:rPr lang="en-US" baseline="0" dirty="0" smtClean="0"/>
              <a:t>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A6F6B-7B0B-BE4A-91C6-2C07BBB7E6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36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</a:t>
            </a:r>
            <a:r>
              <a:rPr lang="en-US" smtClean="0"/>
              <a:t>free</a:t>
            </a:r>
            <a:r>
              <a:rPr lang="en-US" baseline="0" smtClean="0"/>
              <a:t> tuition you have heard about.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A6F6B-7B0B-BE4A-91C6-2C07BBB7E6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803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Processing</a:t>
            </a:r>
            <a:r>
              <a:rPr lang="en-US" baseline="0" dirty="0" smtClean="0"/>
              <a:t> time usually is 4 to 6 weeks at Seneca College. 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If you apply for the Fall term, it is best to apply before June 30, 2017.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A6F6B-7B0B-BE4A-91C6-2C07BBB7E6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47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Unexpect</a:t>
            </a:r>
            <a:r>
              <a:rPr lang="en-US" baseline="0" dirty="0" smtClean="0"/>
              <a:t>ed changes may cause an </a:t>
            </a:r>
            <a:r>
              <a:rPr lang="en-US" baseline="0" dirty="0" err="1" smtClean="0"/>
              <a:t>overaward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Overawards</a:t>
            </a:r>
            <a:r>
              <a:rPr lang="en-US" baseline="0" dirty="0" smtClean="0"/>
              <a:t> are money previously issued but is now deemed unentitled and will be required to return the funding back. </a:t>
            </a:r>
          </a:p>
          <a:p>
            <a:r>
              <a:rPr lang="en-US" baseline="0" dirty="0" smtClean="0"/>
              <a:t>Part-time is not interest free, assessed differently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A6F6B-7B0B-BE4A-91C6-2C07BBB7E6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106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Odeyto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Annishnaabe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word for the good journey, representative of the journey the Indigenous students take upon arrival to Seneca.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59456-F7BE-E54B-B576-C07D416E5A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694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2928" y="2472687"/>
            <a:ext cx="6172682" cy="411480"/>
          </a:xfrm>
        </p:spPr>
        <p:txBody>
          <a:bodyPr>
            <a:noAutofit/>
          </a:bodyPr>
          <a:lstStyle>
            <a:lvl1pPr algn="l">
              <a:defRPr sz="2800" b="1" i="0" baseline="0">
                <a:latin typeface="Arial"/>
                <a:cs typeface="Arial"/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28" y="2876551"/>
            <a:ext cx="6172682" cy="1234440"/>
          </a:xfrm>
        </p:spPr>
        <p:txBody>
          <a:bodyPr>
            <a:normAutofit/>
          </a:bodyPr>
          <a:lstStyle>
            <a:lvl1pPr marL="0" indent="0" algn="l">
              <a:buNone/>
              <a:defRPr sz="1800" kern="200" baseline="0">
                <a:solidFill>
                  <a:srgbClr val="737373"/>
                </a:solidFill>
                <a:latin typeface="Arial"/>
                <a:cs typeface="Arial"/>
              </a:defRPr>
            </a:lvl1pPr>
            <a:lvl2pPr marL="40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2" descr="ppt-background-marketin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6666" r="5000" b="39999"/>
          <a:stretch>
            <a:fillRect/>
          </a:stretch>
        </p:blipFill>
        <p:spPr bwMode="auto">
          <a:xfrm>
            <a:off x="180039" y="708660"/>
            <a:ext cx="2777707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667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357449"/>
            <a:ext cx="6386754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228600" y="350308"/>
            <a:ext cx="2606334" cy="61205"/>
          </a:xfrm>
          <a:prstGeom prst="rect">
            <a:avLst/>
          </a:prstGeom>
          <a:solidFill>
            <a:srgbClr val="E51F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rgbClr val="E51F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1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791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204791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076328"/>
            <a:ext cx="2256235" cy="3518297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96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6"/>
            <a:ext cx="4114800" cy="603647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45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87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593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2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676" y="2914650"/>
            <a:ext cx="5316624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ms-MY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338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391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0" cap="none"/>
            </a:lvl1pPr>
          </a:lstStyle>
          <a:p>
            <a:r>
              <a:rPr lang="en-US" dirty="0"/>
              <a:t>Click To Edit Master Title Style</a:t>
            </a:r>
            <a:endParaRPr lang="ms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95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ms-MY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ms-MY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53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D6F9-79A9-5C47-8970-C35B85576C6B}" type="datetime1">
              <a:rPr lang="en-CA" smtClean="0"/>
              <a:t>2018-10-02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DRAFT v1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4536" y="701040"/>
            <a:ext cx="6172682" cy="3806190"/>
          </a:xfrm>
          <a:noFill/>
          <a:ln>
            <a:noFill/>
          </a:ln>
        </p:spPr>
        <p:txBody>
          <a:bodyPr>
            <a:normAutofit/>
          </a:bodyPr>
          <a:lstStyle>
            <a:lvl1pPr marL="306116" indent="-306116">
              <a:buSzPct val="100000"/>
              <a:buFont typeface="Arial"/>
              <a:buChar char="•"/>
              <a:defRPr sz="1800" kern="600" baseline="0">
                <a:solidFill>
                  <a:srgbClr val="737373"/>
                </a:solidFill>
                <a:latin typeface="Arial"/>
                <a:cs typeface="Arial"/>
              </a:defRPr>
            </a:lvl1pPr>
            <a:lvl2pPr marL="663253" indent="-255098">
              <a:buSzPct val="100000"/>
              <a:buFont typeface="Arial"/>
              <a:buChar char="•"/>
              <a:defRPr sz="1800" kern="600" baseline="0">
                <a:solidFill>
                  <a:srgbClr val="737373"/>
                </a:solidFill>
                <a:latin typeface="Arial"/>
                <a:cs typeface="Arial"/>
              </a:defRPr>
            </a:lvl2pPr>
            <a:lvl3pPr marL="1020389" indent="-204078">
              <a:buSzPct val="100000"/>
              <a:buFont typeface="Arial"/>
              <a:buChar char="•"/>
              <a:defRPr sz="1800" kern="600" baseline="0">
                <a:solidFill>
                  <a:srgbClr val="737373"/>
                </a:solidFill>
                <a:latin typeface="Arial"/>
                <a:cs typeface="Arial"/>
              </a:defRPr>
            </a:lvl3pPr>
            <a:lvl4pPr>
              <a:buNone/>
              <a:defRPr sz="16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555498"/>
          </a:xfrm>
        </p:spPr>
        <p:txBody>
          <a:bodyPr anchor="b">
            <a:noAutofit/>
          </a:bodyPr>
          <a:lstStyle>
            <a:lvl1pPr algn="l">
              <a:defRPr sz="2400" b="1">
                <a:solidFill>
                  <a:srgbClr val="E7191C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342661" y="561499"/>
            <a:ext cx="6172682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14219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1151335"/>
            <a:ext cx="3030141" cy="479822"/>
          </a:xfrm>
        </p:spPr>
        <p:txBody>
          <a:bodyPr anchor="b"/>
          <a:lstStyle>
            <a:lvl1pPr marL="0" indent="0">
              <a:buNone/>
              <a:defRPr sz="1500" b="0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1631156"/>
            <a:ext cx="3030141" cy="296346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1"/>
            </a:lvl2pPr>
            <a:lvl3pPr>
              <a:defRPr sz="1200"/>
            </a:lvl3pPr>
            <a:lvl4pPr>
              <a:defRPr sz="1051"/>
            </a:lvl4pPr>
            <a:lvl5pPr>
              <a:defRPr sz="1051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151335"/>
            <a:ext cx="3031331" cy="479822"/>
          </a:xfrm>
        </p:spPr>
        <p:txBody>
          <a:bodyPr anchor="b"/>
          <a:lstStyle>
            <a:lvl1pPr marL="0" indent="0">
              <a:buNone/>
              <a:defRPr sz="1500" b="0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1631156"/>
            <a:ext cx="3031331" cy="296346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1"/>
            </a:lvl2pPr>
            <a:lvl3pPr>
              <a:defRPr sz="1200"/>
            </a:lvl3pPr>
            <a:lvl4pPr>
              <a:defRPr sz="1051"/>
            </a:lvl4pPr>
            <a:lvl5pPr>
              <a:defRPr sz="1051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79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357449"/>
            <a:ext cx="6386754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228600" y="350308"/>
            <a:ext cx="2606334" cy="61205"/>
          </a:xfrm>
          <a:prstGeom prst="rect">
            <a:avLst/>
          </a:prstGeom>
          <a:solidFill>
            <a:srgbClr val="E51F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rgbClr val="E51F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9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549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204791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076328"/>
            <a:ext cx="2256235" cy="3518297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52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6"/>
            <a:ext cx="4114800" cy="603647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13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5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2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2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/>
              <a:pPr/>
              <a:t>2/10/2018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1972085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/>
              <a:pPr/>
              <a:t>2/10/2018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549908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/>
              <a:pPr/>
              <a:t>2/10/2018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84883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555498"/>
          </a:xfrm>
        </p:spPr>
        <p:txBody>
          <a:bodyPr anchor="b">
            <a:noAutofit/>
          </a:bodyPr>
          <a:lstStyle>
            <a:lvl1pPr algn="l">
              <a:defRPr sz="2400" b="1">
                <a:solidFill>
                  <a:srgbClr val="E7191C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5E6F-6590-4047-AC1E-B1B45B7243FC}" type="datetime1">
              <a:rPr lang="en-CA" smtClean="0"/>
              <a:t>2018-10-02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DRAFT v1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342525" y="693422"/>
            <a:ext cx="6172950" cy="3804285"/>
          </a:xfrm>
        </p:spPr>
        <p:txBody>
          <a:bodyPr>
            <a:normAutofit/>
          </a:bodyPr>
          <a:lstStyle>
            <a:lvl1pPr>
              <a:defRPr sz="1800">
                <a:latin typeface="Arial"/>
                <a:cs typeface="Arial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342661" y="561499"/>
            <a:ext cx="6172682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09069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/>
              <a:pPr/>
              <a:t>2/10/2018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257940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/>
              <a:pPr/>
              <a:t>2/10/2018</a:t>
            </a:fld>
            <a:endParaRPr lang="ms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7816014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/>
              <a:pPr/>
              <a:t>2/10/2018</a:t>
            </a:fld>
            <a:endParaRPr lang="ms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9721251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/>
              <a:pPr/>
              <a:t>2/10/2018</a:t>
            </a:fld>
            <a:endParaRPr lang="ms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18603647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204791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076328"/>
            <a:ext cx="2256235" cy="3518297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/>
              <a:pPr/>
              <a:t>2/10/2018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5232711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6"/>
            <a:ext cx="4114800" cy="603647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/>
              <a:pPr/>
              <a:t>2/10/2018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2321042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/>
              <a:pPr/>
              <a:t>2/10/2018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832750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/>
              <a:pPr/>
              <a:t>2/10/2018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8995175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2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2F88D88-9CE0-4635-99A3-4D0E3CB73E82}" type="datetimeFigureOut">
              <a:rPr lang="ms-MY"/>
              <a:pPr>
                <a:defRPr/>
              </a:pPr>
              <a:t>2/10/2018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16E26B-C754-478C-9302-ED291E110451}" type="slidenum">
              <a:rPr lang="ms-MY" altLang="en-US"/>
              <a:pPr>
                <a:defRPr/>
              </a:pPr>
              <a:t>‹#›</a:t>
            </a:fld>
            <a:endParaRPr lang="ms-MY" altLang="en-US"/>
          </a:p>
        </p:txBody>
      </p:sp>
    </p:spTree>
    <p:extLst>
      <p:ext uri="{BB962C8B-B14F-4D97-AF65-F5344CB8AC3E}">
        <p14:creationId xmlns:p14="http://schemas.microsoft.com/office/powerpoint/2010/main" val="1309904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2F88D88-9CE0-4635-99A3-4D0E3CB73E82}" type="datetimeFigureOut">
              <a:rPr lang="ms-MY"/>
              <a:pPr>
                <a:defRPr/>
              </a:pPr>
              <a:t>2/10/2018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B41FA5-5EBC-46D1-A5A4-CBEDB5A5567E}" type="slidenum">
              <a:rPr lang="ms-MY" altLang="en-US"/>
              <a:pPr>
                <a:defRPr/>
              </a:pPr>
              <a:t>‹#›</a:t>
            </a:fld>
            <a:endParaRPr lang="ms-MY" altLang="en-US"/>
          </a:p>
        </p:txBody>
      </p:sp>
    </p:spTree>
    <p:extLst>
      <p:ext uri="{BB962C8B-B14F-4D97-AF65-F5344CB8AC3E}">
        <p14:creationId xmlns:p14="http://schemas.microsoft.com/office/powerpoint/2010/main" val="2923509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555498"/>
          </a:xfrm>
        </p:spPr>
        <p:txBody>
          <a:bodyPr anchor="b">
            <a:noAutofit/>
          </a:bodyPr>
          <a:lstStyle>
            <a:lvl1pPr algn="l">
              <a:defRPr sz="2400" b="1">
                <a:solidFill>
                  <a:srgbClr val="E7191C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5E6F-6590-4047-AC1E-B1B45B7243FC}" type="datetime1">
              <a:rPr lang="en-CA" smtClean="0"/>
              <a:t>2018-10-02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DRAFT v1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342661" y="561499"/>
            <a:ext cx="6172682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42900" y="693738"/>
            <a:ext cx="3015854" cy="380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494485" y="693420"/>
            <a:ext cx="3028950" cy="380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62970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2F88D88-9CE0-4635-99A3-4D0E3CB73E82}" type="datetimeFigureOut">
              <a:rPr lang="ms-MY"/>
              <a:pPr>
                <a:defRPr/>
              </a:pPr>
              <a:t>2/10/2018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3C994CA-CE1B-425E-A0E7-9F364587608C}" type="slidenum">
              <a:rPr lang="ms-MY" altLang="en-US"/>
              <a:pPr>
                <a:defRPr/>
              </a:pPr>
              <a:t>‹#›</a:t>
            </a:fld>
            <a:endParaRPr lang="ms-MY" altLang="en-US"/>
          </a:p>
        </p:txBody>
      </p:sp>
    </p:spTree>
    <p:extLst>
      <p:ext uri="{BB962C8B-B14F-4D97-AF65-F5344CB8AC3E}">
        <p14:creationId xmlns:p14="http://schemas.microsoft.com/office/powerpoint/2010/main" val="4142404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2F88D88-9CE0-4635-99A3-4D0E3CB73E82}" type="datetimeFigureOut">
              <a:rPr lang="ms-MY"/>
              <a:pPr>
                <a:defRPr/>
              </a:pPr>
              <a:t>2/10/2018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853BB6-8589-44F5-B404-575572C34E94}" type="slidenum">
              <a:rPr lang="ms-MY" altLang="en-US"/>
              <a:pPr>
                <a:defRPr/>
              </a:pPr>
              <a:t>‹#›</a:t>
            </a:fld>
            <a:endParaRPr lang="ms-MY" altLang="en-US"/>
          </a:p>
        </p:txBody>
      </p:sp>
    </p:spTree>
    <p:extLst>
      <p:ext uri="{BB962C8B-B14F-4D97-AF65-F5344CB8AC3E}">
        <p14:creationId xmlns:p14="http://schemas.microsoft.com/office/powerpoint/2010/main" val="13215634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2F88D88-9CE0-4635-99A3-4D0E3CB73E82}" type="datetimeFigureOut">
              <a:rPr lang="ms-MY"/>
              <a:pPr>
                <a:defRPr/>
              </a:pPr>
              <a:t>2/10/2018</a:t>
            </a:fld>
            <a:endParaRPr lang="ms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ms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4970AE-12A1-47FB-9367-1B90B32384C0}" type="slidenum">
              <a:rPr lang="ms-MY" altLang="en-US"/>
              <a:pPr>
                <a:defRPr/>
              </a:pPr>
              <a:t>‹#›</a:t>
            </a:fld>
            <a:endParaRPr lang="ms-MY" altLang="en-US"/>
          </a:p>
        </p:txBody>
      </p:sp>
    </p:spTree>
    <p:extLst>
      <p:ext uri="{BB962C8B-B14F-4D97-AF65-F5344CB8AC3E}">
        <p14:creationId xmlns:p14="http://schemas.microsoft.com/office/powerpoint/2010/main" val="41980933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2F88D88-9CE0-4635-99A3-4D0E3CB73E82}" type="datetimeFigureOut">
              <a:rPr lang="ms-MY"/>
              <a:pPr>
                <a:defRPr/>
              </a:pPr>
              <a:t>2/10/2018</a:t>
            </a:fld>
            <a:endParaRPr lang="ms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ms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7BA488-CFC3-4EB3-8024-AB8307FC3C60}" type="slidenum">
              <a:rPr lang="ms-MY" altLang="en-US"/>
              <a:pPr>
                <a:defRPr/>
              </a:pPr>
              <a:t>‹#›</a:t>
            </a:fld>
            <a:endParaRPr lang="ms-MY" altLang="en-US"/>
          </a:p>
        </p:txBody>
      </p:sp>
    </p:spTree>
    <p:extLst>
      <p:ext uri="{BB962C8B-B14F-4D97-AF65-F5344CB8AC3E}">
        <p14:creationId xmlns:p14="http://schemas.microsoft.com/office/powerpoint/2010/main" val="42543083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2F88D88-9CE0-4635-99A3-4D0E3CB73E82}" type="datetimeFigureOut">
              <a:rPr lang="ms-MY"/>
              <a:pPr>
                <a:defRPr/>
              </a:pPr>
              <a:t>2/10/2018</a:t>
            </a:fld>
            <a:endParaRPr lang="ms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ms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D25FD1-F9A3-4C5C-9544-5B47ADD43D3C}" type="slidenum">
              <a:rPr lang="ms-MY" altLang="en-US"/>
              <a:pPr>
                <a:defRPr/>
              </a:pPr>
              <a:t>‹#›</a:t>
            </a:fld>
            <a:endParaRPr lang="ms-MY" altLang="en-US"/>
          </a:p>
        </p:txBody>
      </p:sp>
    </p:spTree>
    <p:extLst>
      <p:ext uri="{BB962C8B-B14F-4D97-AF65-F5344CB8AC3E}">
        <p14:creationId xmlns:p14="http://schemas.microsoft.com/office/powerpoint/2010/main" val="33734273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204791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076328"/>
            <a:ext cx="2256235" cy="3518297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2F88D88-9CE0-4635-99A3-4D0E3CB73E82}" type="datetimeFigureOut">
              <a:rPr lang="ms-MY"/>
              <a:pPr>
                <a:defRPr/>
              </a:pPr>
              <a:t>2/10/2018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2657E6-BD11-4328-B874-45517AB818B6}" type="slidenum">
              <a:rPr lang="ms-MY" altLang="en-US"/>
              <a:pPr>
                <a:defRPr/>
              </a:pPr>
              <a:t>‹#›</a:t>
            </a:fld>
            <a:endParaRPr lang="ms-MY" altLang="en-US"/>
          </a:p>
        </p:txBody>
      </p:sp>
    </p:spTree>
    <p:extLst>
      <p:ext uri="{BB962C8B-B14F-4D97-AF65-F5344CB8AC3E}">
        <p14:creationId xmlns:p14="http://schemas.microsoft.com/office/powerpoint/2010/main" val="2826868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pPr lvl="0"/>
            <a:endParaRPr lang="ms-MY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6"/>
            <a:ext cx="4114800" cy="603647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2F88D88-9CE0-4635-99A3-4D0E3CB73E82}" type="datetimeFigureOut">
              <a:rPr lang="ms-MY"/>
              <a:pPr>
                <a:defRPr/>
              </a:pPr>
              <a:t>2/10/2018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1BA7A9-1F68-49F3-A5E3-14D4F7A9BBCD}" type="slidenum">
              <a:rPr lang="ms-MY" altLang="en-US"/>
              <a:pPr>
                <a:defRPr/>
              </a:pPr>
              <a:t>‹#›</a:t>
            </a:fld>
            <a:endParaRPr lang="ms-MY" altLang="en-US"/>
          </a:p>
        </p:txBody>
      </p:sp>
    </p:spTree>
    <p:extLst>
      <p:ext uri="{BB962C8B-B14F-4D97-AF65-F5344CB8AC3E}">
        <p14:creationId xmlns:p14="http://schemas.microsoft.com/office/powerpoint/2010/main" val="24443502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2F88D88-9CE0-4635-99A3-4D0E3CB73E82}" type="datetimeFigureOut">
              <a:rPr lang="ms-MY"/>
              <a:pPr>
                <a:defRPr/>
              </a:pPr>
              <a:t>2/10/2018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1EB480-F1F3-4A25-A23D-B8906918C56D}" type="slidenum">
              <a:rPr lang="ms-MY" altLang="en-US"/>
              <a:pPr>
                <a:defRPr/>
              </a:pPr>
              <a:t>‹#›</a:t>
            </a:fld>
            <a:endParaRPr lang="ms-MY" altLang="en-US"/>
          </a:p>
        </p:txBody>
      </p:sp>
    </p:spTree>
    <p:extLst>
      <p:ext uri="{BB962C8B-B14F-4D97-AF65-F5344CB8AC3E}">
        <p14:creationId xmlns:p14="http://schemas.microsoft.com/office/powerpoint/2010/main" val="3410709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2F88D88-9CE0-4635-99A3-4D0E3CB73E82}" type="datetimeFigureOut">
              <a:rPr lang="ms-MY"/>
              <a:pPr>
                <a:defRPr/>
              </a:pPr>
              <a:t>2/10/2018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512303-61EB-4BAE-BE19-D7AFEAD0D522}" type="slidenum">
              <a:rPr lang="ms-MY" altLang="en-US"/>
              <a:pPr>
                <a:defRPr/>
              </a:pPr>
              <a:t>‹#›</a:t>
            </a:fld>
            <a:endParaRPr lang="ms-MY" altLang="en-US"/>
          </a:p>
        </p:txBody>
      </p:sp>
    </p:spTree>
    <p:extLst>
      <p:ext uri="{BB962C8B-B14F-4D97-AF65-F5344CB8AC3E}">
        <p14:creationId xmlns:p14="http://schemas.microsoft.com/office/powerpoint/2010/main" val="735204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19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676" y="2914650"/>
            <a:ext cx="5316624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3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2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676" y="2914650"/>
            <a:ext cx="5316624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ms-MY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0709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72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6101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11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151335"/>
            <a:ext cx="3031331" cy="479822"/>
          </a:xfrm>
        </p:spPr>
        <p:txBody>
          <a:bodyPr anchor="b"/>
          <a:lstStyle>
            <a:lvl1pPr marL="0" indent="0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631156"/>
            <a:ext cx="3031331" cy="296346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254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357449"/>
            <a:ext cx="6386754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228600" y="350305"/>
            <a:ext cx="2606334" cy="61205"/>
          </a:xfrm>
          <a:prstGeom prst="rect">
            <a:avLst/>
          </a:prstGeom>
          <a:solidFill>
            <a:srgbClr val="E51F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E51F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0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21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8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076326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633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3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445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165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77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357449"/>
            <a:ext cx="6386754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228600" y="350308"/>
            <a:ext cx="2606334" cy="61205"/>
          </a:xfrm>
          <a:prstGeom prst="rect">
            <a:avLst/>
          </a:prstGeom>
          <a:solidFill>
            <a:srgbClr val="E51F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rgbClr val="E51F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5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39D64-5ABF-C745-A609-AD033A95A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562E48-125B-F74D-BCF6-0F29F2FBA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201C3-6988-B441-9C70-02A427B30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4979-8E44-B549-A237-6044C03217C2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BB053-0592-764D-A48A-C0E2FF798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6DC7C-AD53-7C4F-9AD5-0C38AC095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64C1-73E5-9C4F-93C0-5B71840B7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936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F887F-3407-6747-A983-9416993B5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F35AA-41DA-4141-B26E-BEBF51920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C516E-E62A-9347-AAA4-A7881BB1A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4979-8E44-B549-A237-6044C03217C2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BB369-B9C5-C541-AE3D-093196438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C4C58-C4E8-D84D-B385-F782B3587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64C1-73E5-9C4F-93C0-5B71840B7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997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61F2-2D8D-C141-9A12-7BCB910B5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BAB5C-1833-5443-85A3-4C95BD70B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D842B-A718-4D49-82EA-614A81E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4979-8E44-B549-A237-6044C03217C2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2BFBD-EFB3-D847-A39E-20C990485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FD159-6FA1-D54D-8195-C193629D2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64C1-73E5-9C4F-93C0-5B71840B7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166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20032-FE5A-6A4D-A38F-31A9BD9D1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99526-6BBF-F54D-AE99-748A29D61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C9DB4-9511-9E43-8BF4-34F39D60DF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5A6EE-629A-8F4F-A5BD-C44175C19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4979-8E44-B549-A237-6044C03217C2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C7321-E917-534C-B722-16C8A1DD4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CFCD8-5027-DB4D-A2D7-B04FC065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64C1-73E5-9C4F-93C0-5B71840B7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702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D9729-0E77-544B-8C1A-2E485540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86B4D-A667-CD4B-AC97-3C7D0C3EA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3F80C2-8674-6C4F-92D8-C5F6C311D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C255FD-352E-364D-BB33-44327FEB4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03F8D6-1758-CE42-B41D-2FA2FBF39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C36C4B-62A4-E142-A112-4A736C560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4979-8E44-B549-A237-6044C03217C2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00D8E9-AAB6-194A-8A87-2F95634E1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49484E-59A2-A746-936B-7F09108BD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64C1-73E5-9C4F-93C0-5B71840B7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401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F6FDB-7769-7F48-BCAE-D69CFE688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51DD2-1C36-D54B-B5E8-7435F46AB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4979-8E44-B549-A237-6044C03217C2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2BB158-F2CA-C443-90FC-51E444135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08632-2527-AF4D-9B44-4F73F5A9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64C1-73E5-9C4F-93C0-5B71840B7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416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9C1169-F24B-4947-ACC2-578D2181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4979-8E44-B549-A237-6044C03217C2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91C70A-C967-374A-B575-7DFB0A02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454AD-7E74-4E49-935D-3D3E786AA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64C1-73E5-9C4F-93C0-5B71840B7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487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CEC43-6041-5A49-8DD8-72CC72D44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86DB2-4E10-BA4A-BEBE-04E277918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C0102-2E08-374A-81DC-719DA4875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099C9-7806-3242-B350-0C068F77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4979-8E44-B549-A237-6044C03217C2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1B0A1-6923-1748-9596-8AA1F462D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8EF3-62B4-654C-A5DF-B2557C7C7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64C1-73E5-9C4F-93C0-5B71840B7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703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FFADE-5AE4-504F-ACD2-4D0BF4EA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476C4C-69E4-D047-8DCA-3D9D27F2D0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23539-7C2B-0C48-8B90-37D0CAE22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3F93C-4E5B-7B4E-ABC6-5AB403A6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4979-8E44-B549-A237-6044C03217C2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E2F12-A261-FB4E-B9C2-E9C7DFE01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1EE0A5-D6D3-2741-8220-56A2D357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64C1-73E5-9C4F-93C0-5B71840B7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432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4B06-0A51-6148-B3EC-914A4598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A37A8-A620-6A4C-88E5-85CAABF79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31CCF-39F5-7E44-8735-F0409B34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4979-8E44-B549-A237-6044C03217C2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DE164-61E4-DE4A-974F-6FFB07ECF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C7A8F-75FD-E643-8E94-48B33E4A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64C1-73E5-9C4F-93C0-5B71840B7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37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0" cap="none"/>
            </a:lvl1pPr>
          </a:lstStyle>
          <a:p>
            <a:r>
              <a:rPr lang="en-US" dirty="0"/>
              <a:t>Click To Edit Master Title Style</a:t>
            </a:r>
            <a:endParaRPr lang="ms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076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ABC10F-9C57-2B46-9EF2-49326C0E5C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6570DB-7688-DA45-A872-64100E9AE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16B9-467F-5F46-A676-E4735585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4979-8E44-B549-A237-6044C03217C2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E7524-647B-AE40-9605-6D9A35695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B21AD-EFA0-4346-A410-E568A21F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64C1-73E5-9C4F-93C0-5B71840B7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673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3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676" y="2914650"/>
            <a:ext cx="5316624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9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50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ms-MY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7698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504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735" y="3305179"/>
            <a:ext cx="5829300" cy="1021556"/>
          </a:xfrm>
        </p:spPr>
        <p:txBody>
          <a:bodyPr anchor="t"/>
          <a:lstStyle>
            <a:lvl1pPr algn="l">
              <a:defRPr sz="1688" b="0" cap="none"/>
            </a:lvl1pPr>
          </a:lstStyle>
          <a:p>
            <a:r>
              <a:rPr lang="en-US" dirty="0"/>
              <a:t>Click To Edit Master Title Style</a:t>
            </a:r>
            <a:endParaRPr lang="ms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759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834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4"/>
            <a:ext cx="3028950" cy="3394472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844"/>
            </a:lvl2pPr>
            <a:lvl3pPr>
              <a:defRPr sz="759"/>
            </a:lvl3pPr>
            <a:lvl4pPr>
              <a:defRPr sz="675"/>
            </a:lvl4pPr>
            <a:lvl5pPr>
              <a:defRPr sz="675"/>
            </a:lvl5pPr>
            <a:lvl6pPr>
              <a:defRPr sz="759"/>
            </a:lvl6pPr>
            <a:lvl7pPr>
              <a:defRPr sz="759"/>
            </a:lvl7pPr>
            <a:lvl8pPr>
              <a:defRPr sz="759"/>
            </a:lvl8pPr>
            <a:lvl9pPr>
              <a:defRPr sz="75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ms-MY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4"/>
            <a:ext cx="3028950" cy="3394472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844"/>
            </a:lvl2pPr>
            <a:lvl3pPr>
              <a:defRPr sz="759"/>
            </a:lvl3pPr>
            <a:lvl4pPr>
              <a:defRPr sz="675"/>
            </a:lvl4pPr>
            <a:lvl5pPr>
              <a:defRPr sz="675"/>
            </a:lvl5pPr>
            <a:lvl6pPr>
              <a:defRPr sz="759"/>
            </a:lvl6pPr>
            <a:lvl7pPr>
              <a:defRPr sz="759"/>
            </a:lvl7pPr>
            <a:lvl8pPr>
              <a:defRPr sz="759"/>
            </a:lvl8pPr>
            <a:lvl9pPr>
              <a:defRPr sz="75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ms-MY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038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844" b="0"/>
            </a:lvl1pPr>
            <a:lvl2pPr marL="192881" indent="0">
              <a:buNone/>
              <a:defRPr sz="844" b="1"/>
            </a:lvl2pPr>
            <a:lvl3pPr marL="385763" indent="0">
              <a:buNone/>
              <a:defRPr sz="759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>
            <a:normAutofit/>
          </a:bodyPr>
          <a:lstStyle>
            <a:lvl1pPr>
              <a:defRPr sz="844"/>
            </a:lvl1pPr>
            <a:lvl2pPr>
              <a:defRPr sz="759"/>
            </a:lvl2pPr>
            <a:lvl3pPr>
              <a:defRPr sz="675"/>
            </a:lvl3pPr>
            <a:lvl4pPr>
              <a:defRPr sz="591"/>
            </a:lvl4pPr>
            <a:lvl5pPr>
              <a:defRPr sz="591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151335"/>
            <a:ext cx="3031331" cy="479822"/>
          </a:xfrm>
        </p:spPr>
        <p:txBody>
          <a:bodyPr anchor="b"/>
          <a:lstStyle>
            <a:lvl1pPr marL="0" indent="0">
              <a:buNone/>
              <a:defRPr sz="844" b="0"/>
            </a:lvl1pPr>
            <a:lvl2pPr marL="192881" indent="0">
              <a:buNone/>
              <a:defRPr sz="844" b="1"/>
            </a:lvl2pPr>
            <a:lvl3pPr marL="385763" indent="0">
              <a:buNone/>
              <a:defRPr sz="759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1631156"/>
            <a:ext cx="3031331" cy="2963466"/>
          </a:xfrm>
        </p:spPr>
        <p:txBody>
          <a:bodyPr>
            <a:normAutofit/>
          </a:bodyPr>
          <a:lstStyle>
            <a:lvl1pPr>
              <a:defRPr sz="844"/>
            </a:lvl1pPr>
            <a:lvl2pPr>
              <a:defRPr sz="759"/>
            </a:lvl2pPr>
            <a:lvl3pPr>
              <a:defRPr sz="675"/>
            </a:lvl3pPr>
            <a:lvl4pPr>
              <a:defRPr sz="591"/>
            </a:lvl4pPr>
            <a:lvl5pPr>
              <a:defRPr sz="591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422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357449"/>
            <a:ext cx="6386754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228601" y="350305"/>
            <a:ext cx="2606334" cy="61205"/>
          </a:xfrm>
          <a:prstGeom prst="rect">
            <a:avLst/>
          </a:prstGeom>
          <a:solidFill>
            <a:srgbClr val="E51F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9" dirty="0">
              <a:solidFill>
                <a:srgbClr val="E51F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68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04787"/>
            <a:ext cx="2256235" cy="871538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92"/>
            <a:ext cx="3833813" cy="4389835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076328"/>
            <a:ext cx="2256235" cy="3518297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466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3"/>
            <a:ext cx="4114800" cy="603647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49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ms-MY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ms-MY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9392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376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83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83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3310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598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2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1151335"/>
            <a:ext cx="3030141" cy="479822"/>
          </a:xfrm>
        </p:spPr>
        <p:txBody>
          <a:bodyPr anchor="b"/>
          <a:lstStyle>
            <a:lvl1pPr marL="0" indent="0">
              <a:buNone/>
              <a:defRPr sz="1500" b="0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1631156"/>
            <a:ext cx="3030141" cy="296346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1"/>
            </a:lvl2pPr>
            <a:lvl3pPr>
              <a:defRPr sz="1200"/>
            </a:lvl3pPr>
            <a:lvl4pPr>
              <a:defRPr sz="1051"/>
            </a:lvl4pPr>
            <a:lvl5pPr>
              <a:defRPr sz="1051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151335"/>
            <a:ext cx="3031331" cy="479822"/>
          </a:xfrm>
        </p:spPr>
        <p:txBody>
          <a:bodyPr anchor="b"/>
          <a:lstStyle>
            <a:lvl1pPr marL="0" indent="0">
              <a:buNone/>
              <a:defRPr sz="1500" b="0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1631156"/>
            <a:ext cx="3031331" cy="296346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1"/>
            </a:lvl2pPr>
            <a:lvl3pPr>
              <a:defRPr sz="1200"/>
            </a:lvl3pPr>
            <a:lvl4pPr>
              <a:defRPr sz="1051"/>
            </a:lvl4pPr>
            <a:lvl5pPr>
              <a:defRPr sz="1051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70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/>
        </p:nvSpPr>
        <p:spPr>
          <a:xfrm>
            <a:off x="0" y="4732020"/>
            <a:ext cx="6858000" cy="411480"/>
          </a:xfrm>
          <a:prstGeom prst="rect">
            <a:avLst/>
          </a:prstGeom>
          <a:solidFill>
            <a:srgbClr val="E7191C"/>
          </a:solidFill>
          <a:ln>
            <a:noFill/>
          </a:ln>
        </p:spPr>
        <p:txBody>
          <a:bodyPr vert="horz" lIns="82296" tIns="41148" rIns="82296" bIns="41148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>
              <a:solidFill>
                <a:srgbClr val="E7191C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81634" tIns="40817" rIns="81634" bIns="4081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81634" tIns="40817" rIns="81634" bIns="408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81634" tIns="40817" rIns="81634" bIns="40817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fld id="{AFB93BE5-6D61-9A45-A18D-AD3B12A0B235}" type="datetime1">
              <a:rPr lang="en-CA" smtClean="0"/>
              <a:t>2018-10-02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81634" tIns="40817" rIns="81634" bIns="40817" rtlCol="0" anchor="ctr"/>
          <a:lstStyle>
            <a:lvl1pPr algn="ctr">
              <a:defRPr sz="11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DRAFT v1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81634" tIns="40817" rIns="81634" bIns="40817" rtlCol="0" anchor="ctr"/>
          <a:lstStyle>
            <a:lvl1pPr algn="r">
              <a:defRPr sz="11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Seneca-Logo-White-300px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55" y="4783458"/>
            <a:ext cx="900183" cy="28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72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ftr="0" dt="0"/>
  <p:txStyles>
    <p:titleStyle>
      <a:lvl1pPr algn="ctr" defTabSz="81631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06116" indent="-306116" algn="l" defTabSz="81631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663253" indent="-255098" algn="l" defTabSz="81631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Arial"/>
          <a:ea typeface="+mn-ea"/>
          <a:cs typeface="Arial"/>
        </a:defRPr>
      </a:lvl2pPr>
      <a:lvl3pPr marL="1020389" indent="-204078" algn="l" defTabSz="81631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428544" indent="-204078" algn="l" defTabSz="816312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836701" indent="-204078" algn="l" defTabSz="816312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244855" indent="-204078" algn="l" defTabSz="81631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011" indent="-204078" algn="l" defTabSz="81631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166" indent="-204078" algn="l" defTabSz="81631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321" indent="-204078" algn="l" defTabSz="81631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56" algn="l" defTabSz="8163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12" algn="l" defTabSz="8163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67" algn="l" defTabSz="8163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22" algn="l" defTabSz="8163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78" algn="l" defTabSz="8163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933" algn="l" defTabSz="8163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089" algn="l" defTabSz="8163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245" algn="l" defTabSz="8163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411513"/>
            <a:ext cx="61722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ms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ms-MY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357449"/>
            <a:ext cx="6386754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228600" y="350308"/>
            <a:ext cx="2606334" cy="61205"/>
          </a:xfrm>
          <a:prstGeom prst="rect">
            <a:avLst/>
          </a:prstGeom>
          <a:solidFill>
            <a:srgbClr val="E51F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rgbClr val="E51F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9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txStyles>
    <p:titleStyle>
      <a:lvl1pPr algn="l" defTabSz="685783" rtl="0" eaLnBrk="1" latinLnBrk="0" hangingPunct="1">
        <a:spcBef>
          <a:spcPct val="0"/>
        </a:spcBef>
        <a:buNone/>
        <a:defRPr sz="2400" b="0" kern="1200">
          <a:solidFill>
            <a:schemeClr val="tx1">
              <a:lumMod val="85000"/>
              <a:lumOff val="15000"/>
            </a:schemeClr>
          </a:solidFill>
          <a:latin typeface="Georgia"/>
          <a:ea typeface="+mj-ea"/>
          <a:cs typeface="Georgia"/>
        </a:defRPr>
      </a:lvl1pPr>
    </p:titleStyle>
    <p:bodyStyle>
      <a:lvl1pPr marL="202402" indent="-202402" algn="l" defTabSz="685783" rtl="0" eaLnBrk="1" latinLnBrk="0" hangingPunct="1">
        <a:spcBef>
          <a:spcPct val="20000"/>
        </a:spcBef>
        <a:buFont typeface="Arial"/>
        <a:buChar char="•"/>
        <a:defRPr sz="1651" b="0" kern="1200">
          <a:solidFill>
            <a:schemeClr val="tx1">
              <a:lumMod val="85000"/>
              <a:lumOff val="15000"/>
            </a:schemeClr>
          </a:solidFill>
          <a:latin typeface="Montserrat-Regular"/>
          <a:ea typeface="+mn-ea"/>
          <a:cs typeface="Montserrat-Regular"/>
        </a:defRPr>
      </a:lvl1pPr>
      <a:lvl2pPr marL="535768" indent="-192877" algn="l" defTabSz="685783" rtl="0" eaLnBrk="1" latinLnBrk="0" hangingPunct="1">
        <a:spcBef>
          <a:spcPct val="20000"/>
        </a:spcBef>
        <a:buFont typeface="Arial"/>
        <a:buChar char="•"/>
        <a:defRPr sz="1500" b="0" kern="1200">
          <a:solidFill>
            <a:schemeClr val="tx1">
              <a:lumMod val="85000"/>
              <a:lumOff val="15000"/>
            </a:schemeClr>
          </a:solidFill>
          <a:latin typeface="Montserrat-Regular"/>
          <a:ea typeface="+mn-ea"/>
          <a:cs typeface="Montserrat-Regular"/>
        </a:defRPr>
      </a:lvl2pPr>
      <a:lvl3pPr marL="876278" indent="-190495" algn="l" defTabSz="685783" rtl="0" eaLnBrk="1" latinLnBrk="0" hangingPunct="1">
        <a:spcBef>
          <a:spcPct val="20000"/>
        </a:spcBef>
        <a:buFont typeface="Arial"/>
        <a:buChar char="•"/>
        <a:defRPr sz="1351" b="0" kern="1200">
          <a:solidFill>
            <a:schemeClr val="tx1">
              <a:lumMod val="85000"/>
              <a:lumOff val="15000"/>
            </a:schemeClr>
          </a:solidFill>
          <a:latin typeface="Montserrat-Regular"/>
          <a:ea typeface="+mn-ea"/>
          <a:cs typeface="Montserrat-Regular"/>
        </a:defRPr>
      </a:lvl3pPr>
      <a:lvl4pPr marL="1210836" indent="-182162" algn="l" defTabSz="685783" rtl="0" eaLnBrk="1" latinLnBrk="0" hangingPunct="1">
        <a:spcBef>
          <a:spcPct val="20000"/>
        </a:spcBef>
        <a:buFont typeface="Arial"/>
        <a:buChar char="•"/>
        <a:defRPr sz="1200" b="0" kern="1200">
          <a:solidFill>
            <a:schemeClr val="tx1">
              <a:lumMod val="85000"/>
              <a:lumOff val="15000"/>
            </a:schemeClr>
          </a:solidFill>
          <a:latin typeface="Montserrat-Regular"/>
          <a:ea typeface="+mn-ea"/>
          <a:cs typeface="Montserrat-Regular"/>
        </a:defRPr>
      </a:lvl4pPr>
      <a:lvl5pPr marL="1545392" indent="-173826" algn="l" defTabSz="685783" rtl="0" eaLnBrk="1" latinLnBrk="0" hangingPunct="1">
        <a:spcBef>
          <a:spcPct val="20000"/>
        </a:spcBef>
        <a:buFont typeface="Arial"/>
        <a:buChar char="•"/>
        <a:defRPr sz="1200" b="0" kern="1200">
          <a:solidFill>
            <a:schemeClr val="tx1">
              <a:lumMod val="85000"/>
              <a:lumOff val="15000"/>
            </a:schemeClr>
          </a:solidFill>
          <a:latin typeface="Montserrat-Regular"/>
          <a:ea typeface="+mn-ea"/>
          <a:cs typeface="Montserrat-Regular"/>
        </a:defRPr>
      </a:lvl5pPr>
      <a:lvl6pPr marL="1885904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s-MY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411513"/>
            <a:ext cx="61722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ms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ms-MY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685783" rtl="0" eaLnBrk="1" latinLnBrk="0" hangingPunct="1">
        <a:spcBef>
          <a:spcPct val="0"/>
        </a:spcBef>
        <a:buNone/>
        <a:defRPr sz="2400" b="0" kern="1200">
          <a:solidFill>
            <a:schemeClr val="tx1">
              <a:lumMod val="85000"/>
              <a:lumOff val="15000"/>
            </a:schemeClr>
          </a:solidFill>
          <a:latin typeface="Georgia"/>
          <a:ea typeface="+mj-ea"/>
          <a:cs typeface="Georgia"/>
        </a:defRPr>
      </a:lvl1pPr>
    </p:titleStyle>
    <p:bodyStyle>
      <a:lvl1pPr marL="202402" indent="-202402" algn="l" defTabSz="685783" rtl="0" eaLnBrk="1" latinLnBrk="0" hangingPunct="1">
        <a:spcBef>
          <a:spcPct val="20000"/>
        </a:spcBef>
        <a:buFont typeface="Arial"/>
        <a:buChar char="•"/>
        <a:defRPr sz="1651" b="0" kern="1200">
          <a:solidFill>
            <a:schemeClr val="tx1">
              <a:lumMod val="85000"/>
              <a:lumOff val="15000"/>
            </a:schemeClr>
          </a:solidFill>
          <a:latin typeface="Montserrat-Regular"/>
          <a:ea typeface="+mn-ea"/>
          <a:cs typeface="Montserrat-Regular"/>
        </a:defRPr>
      </a:lvl1pPr>
      <a:lvl2pPr marL="535768" indent="-192877" algn="l" defTabSz="685783" rtl="0" eaLnBrk="1" latinLnBrk="0" hangingPunct="1">
        <a:spcBef>
          <a:spcPct val="20000"/>
        </a:spcBef>
        <a:buFont typeface="Arial"/>
        <a:buChar char="•"/>
        <a:defRPr sz="1500" b="0" kern="1200">
          <a:solidFill>
            <a:schemeClr val="tx1">
              <a:lumMod val="85000"/>
              <a:lumOff val="15000"/>
            </a:schemeClr>
          </a:solidFill>
          <a:latin typeface="Montserrat-Regular"/>
          <a:ea typeface="+mn-ea"/>
          <a:cs typeface="Montserrat-Regular"/>
        </a:defRPr>
      </a:lvl2pPr>
      <a:lvl3pPr marL="876278" indent="-190495" algn="l" defTabSz="685783" rtl="0" eaLnBrk="1" latinLnBrk="0" hangingPunct="1">
        <a:spcBef>
          <a:spcPct val="20000"/>
        </a:spcBef>
        <a:buFont typeface="Arial"/>
        <a:buChar char="•"/>
        <a:defRPr sz="1351" b="0" kern="1200">
          <a:solidFill>
            <a:schemeClr val="tx1">
              <a:lumMod val="85000"/>
              <a:lumOff val="15000"/>
            </a:schemeClr>
          </a:solidFill>
          <a:latin typeface="Montserrat-Regular"/>
          <a:ea typeface="+mn-ea"/>
          <a:cs typeface="Montserrat-Regular"/>
        </a:defRPr>
      </a:lvl3pPr>
      <a:lvl4pPr marL="1210836" indent="-182162" algn="l" defTabSz="685783" rtl="0" eaLnBrk="1" latinLnBrk="0" hangingPunct="1">
        <a:spcBef>
          <a:spcPct val="20000"/>
        </a:spcBef>
        <a:buFont typeface="Arial"/>
        <a:buChar char="•"/>
        <a:defRPr sz="1200" b="0" kern="1200">
          <a:solidFill>
            <a:schemeClr val="tx1">
              <a:lumMod val="85000"/>
              <a:lumOff val="15000"/>
            </a:schemeClr>
          </a:solidFill>
          <a:latin typeface="Montserrat-Regular"/>
          <a:ea typeface="+mn-ea"/>
          <a:cs typeface="Montserrat-Regular"/>
        </a:defRPr>
      </a:lvl4pPr>
      <a:lvl5pPr marL="1545392" indent="-173826" algn="l" defTabSz="685783" rtl="0" eaLnBrk="1" latinLnBrk="0" hangingPunct="1">
        <a:spcBef>
          <a:spcPct val="20000"/>
        </a:spcBef>
        <a:buFont typeface="Arial"/>
        <a:buChar char="•"/>
        <a:defRPr sz="1200" b="0" kern="1200">
          <a:solidFill>
            <a:schemeClr val="tx1">
              <a:lumMod val="85000"/>
              <a:lumOff val="15000"/>
            </a:schemeClr>
          </a:solidFill>
          <a:latin typeface="Montserrat-Regular"/>
          <a:ea typeface="+mn-ea"/>
          <a:cs typeface="Montserrat-Regular"/>
        </a:defRPr>
      </a:lvl5pPr>
      <a:lvl6pPr marL="1885904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s-MY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ms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ms-MY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88D88-9CE0-4635-99A3-4D0E3CB73E82}" type="datetimeFigureOut">
              <a:rPr lang="ms-MY" smtClean="0"/>
              <a:pPr/>
              <a:t>2/10/2018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FE572-543E-461E-BAA2-7DEA42F2D600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07456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000" b="0" kern="1200">
          <a:solidFill>
            <a:schemeClr val="tx1"/>
          </a:solidFill>
          <a:latin typeface="Georgia"/>
          <a:ea typeface="+mj-ea"/>
          <a:cs typeface="Georgia"/>
        </a:defRPr>
      </a:lvl1pPr>
    </p:titleStyle>
    <p:bodyStyle>
      <a:lvl1pPr marL="342891" indent="-342891" algn="l" defTabSz="685783" rtl="0" eaLnBrk="1" latinLnBrk="0" hangingPunct="1">
        <a:spcBef>
          <a:spcPct val="20000"/>
        </a:spcBef>
        <a:buFont typeface="Arial"/>
        <a:buChar char="•"/>
        <a:defRPr sz="1800" b="0" kern="1200">
          <a:solidFill>
            <a:schemeClr val="tx1"/>
          </a:solidFill>
          <a:latin typeface="Arial"/>
          <a:ea typeface="+mn-ea"/>
          <a:cs typeface="Arial"/>
        </a:defRPr>
      </a:lvl1pPr>
      <a:lvl2pPr marL="685783" indent="-342891" algn="l" defTabSz="685783" rtl="0" eaLnBrk="1" latinLnBrk="0" hangingPunct="1">
        <a:spcBef>
          <a:spcPct val="20000"/>
        </a:spcBef>
        <a:buFont typeface="Arial"/>
        <a:buChar char="•"/>
        <a:defRPr sz="1500" b="0" kern="1200">
          <a:solidFill>
            <a:schemeClr val="tx1"/>
          </a:solidFill>
          <a:latin typeface="Arial"/>
          <a:ea typeface="+mn-ea"/>
          <a:cs typeface="Arial"/>
        </a:defRPr>
      </a:lvl2pPr>
      <a:lvl3pPr marL="942951" indent="-257168" algn="l" defTabSz="685783" rtl="0" eaLnBrk="1" latinLnBrk="0" hangingPunct="1">
        <a:spcBef>
          <a:spcPct val="20000"/>
        </a:spcBef>
        <a:buFont typeface="Arial"/>
        <a:buChar char="•"/>
        <a:defRPr sz="1351" b="0" kern="1200">
          <a:solidFill>
            <a:schemeClr val="tx1"/>
          </a:solidFill>
          <a:latin typeface="Arial"/>
          <a:ea typeface="+mn-ea"/>
          <a:cs typeface="Arial"/>
        </a:defRPr>
      </a:lvl3pPr>
      <a:lvl4pPr marL="1285843" indent="-257168" algn="l" defTabSz="685783" rtl="0" eaLnBrk="1" latinLnBrk="0" hangingPunct="1">
        <a:spcBef>
          <a:spcPct val="20000"/>
        </a:spcBef>
        <a:buFont typeface="Arial"/>
        <a:buChar char="•"/>
        <a:defRPr sz="1200" b="0" kern="1200">
          <a:solidFill>
            <a:schemeClr val="tx1"/>
          </a:solidFill>
          <a:latin typeface="Arial"/>
          <a:ea typeface="+mn-ea"/>
          <a:cs typeface="Arial"/>
        </a:defRPr>
      </a:lvl4pPr>
      <a:lvl5pPr marL="1628734" indent="-257168" algn="l" defTabSz="685783" rtl="0" eaLnBrk="1" latinLnBrk="0" hangingPunct="1">
        <a:spcBef>
          <a:spcPct val="20000"/>
        </a:spcBef>
        <a:buFont typeface="Arial"/>
        <a:buChar char="•"/>
        <a:defRPr sz="1200" b="0" kern="1200">
          <a:solidFill>
            <a:schemeClr val="tx1"/>
          </a:solidFill>
          <a:latin typeface="Arial"/>
          <a:ea typeface="+mn-ea"/>
          <a:cs typeface="Arial"/>
        </a:defRPr>
      </a:lvl5pPr>
      <a:lvl6pPr marL="1885904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s-MY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342900" y="205979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ms-MY" altLang="en-US"/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2900" y="1200151"/>
            <a:ext cx="61722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ms-MY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A2F88D88-9CE0-4635-99A3-4D0E3CB73E82}" type="datetimeFigureOut">
              <a:rPr lang="ms-MY"/>
              <a:pPr>
                <a:defRPr/>
              </a:pPr>
              <a:t>2/10/2018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BCE23F-7890-4257-950E-0376372CA444}" type="slidenum">
              <a:rPr lang="ms-MY" altLang="en-US"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ms-MY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010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Georgia"/>
          <a:ea typeface="Georgia" pitchFamily="18" charset="0"/>
          <a:cs typeface="Georgi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pitchFamily="18" charset="0"/>
          <a:ea typeface="Georgia" pitchFamily="18" charset="0"/>
          <a:cs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pitchFamily="18" charset="0"/>
          <a:ea typeface="Georgia" pitchFamily="18" charset="0"/>
          <a:cs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pitchFamily="18" charset="0"/>
          <a:ea typeface="Georgia" pitchFamily="18" charset="0"/>
          <a:cs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pitchFamily="18" charset="0"/>
          <a:ea typeface="Georgia" pitchFamily="18" charset="0"/>
          <a:cs typeface="Georgia" pitchFamily="18" charset="0"/>
        </a:defRPr>
      </a:lvl5pPr>
      <a:lvl6pPr marL="342891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pitchFamily="18" charset="0"/>
          <a:ea typeface="Georgia" pitchFamily="18" charset="0"/>
          <a:cs typeface="Georgia" pitchFamily="18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pitchFamily="18" charset="0"/>
          <a:ea typeface="Georgia" pitchFamily="18" charset="0"/>
          <a:cs typeface="Georgia" pitchFamily="18" charset="0"/>
        </a:defRPr>
      </a:lvl7pPr>
      <a:lvl8pPr marL="1028674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pitchFamily="18" charset="0"/>
          <a:ea typeface="Georgia" pitchFamily="18" charset="0"/>
          <a:cs typeface="Georgia" pitchFamily="18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Georgia" pitchFamily="18" charset="0"/>
          <a:ea typeface="Georgia" pitchFamily="18" charset="0"/>
          <a:cs typeface="Georgia" pitchFamily="18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685783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/>
          <a:ea typeface="+mn-ea"/>
          <a:cs typeface="Arial"/>
        </a:defRPr>
      </a:lvl2pPr>
      <a:lvl3pPr marL="942951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/>
          <a:ea typeface="+mn-ea"/>
          <a:cs typeface="Arial"/>
        </a:defRPr>
      </a:lvl3pPr>
      <a:lvl4pPr marL="1285843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1628734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1885904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s-MY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411510"/>
            <a:ext cx="61722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2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685800" rtl="0" eaLnBrk="1" latinLnBrk="0" hangingPunct="1">
        <a:spcBef>
          <a:spcPct val="0"/>
        </a:spcBef>
        <a:buNone/>
        <a:defRPr sz="2400" b="0" kern="1200">
          <a:solidFill>
            <a:schemeClr val="tx1">
              <a:lumMod val="85000"/>
              <a:lumOff val="15000"/>
            </a:schemeClr>
          </a:solidFill>
          <a:latin typeface="Georgia"/>
          <a:ea typeface="+mj-ea"/>
          <a:cs typeface="Georgia"/>
        </a:defRPr>
      </a:lvl1pPr>
    </p:titleStyle>
    <p:bodyStyle>
      <a:lvl1pPr marL="202406" indent="-202406" algn="l" defTabSz="685800" rtl="0" eaLnBrk="1" latinLnBrk="0" hangingPunct="1">
        <a:spcBef>
          <a:spcPct val="20000"/>
        </a:spcBef>
        <a:buFont typeface="Arial"/>
        <a:buChar char="•"/>
        <a:defRPr sz="1650" b="0" kern="1200">
          <a:solidFill>
            <a:schemeClr val="tx1">
              <a:lumMod val="85000"/>
              <a:lumOff val="15000"/>
            </a:schemeClr>
          </a:solidFill>
          <a:latin typeface="Montserrat-Regular"/>
          <a:ea typeface="+mn-ea"/>
          <a:cs typeface="Montserrat-Regular"/>
        </a:defRPr>
      </a:lvl1pPr>
      <a:lvl2pPr marL="535781" indent="-192881" algn="l" defTabSz="685800" rtl="0" eaLnBrk="1" latinLnBrk="0" hangingPunct="1">
        <a:spcBef>
          <a:spcPct val="20000"/>
        </a:spcBef>
        <a:buFont typeface="Arial"/>
        <a:buChar char="•"/>
        <a:defRPr sz="1500" b="0" kern="1200">
          <a:solidFill>
            <a:schemeClr val="tx1">
              <a:lumMod val="85000"/>
              <a:lumOff val="15000"/>
            </a:schemeClr>
          </a:solidFill>
          <a:latin typeface="Montserrat-Regular"/>
          <a:ea typeface="+mn-ea"/>
          <a:cs typeface="Montserrat-Regular"/>
        </a:defRPr>
      </a:lvl2pPr>
      <a:lvl3pPr marL="876300" indent="-190500" algn="l" defTabSz="685800" rtl="0" eaLnBrk="1" latinLnBrk="0" hangingPunct="1">
        <a:spcBef>
          <a:spcPct val="20000"/>
        </a:spcBef>
        <a:buFont typeface="Arial"/>
        <a:buChar char="•"/>
        <a:defRPr sz="1350" b="0" kern="1200">
          <a:solidFill>
            <a:schemeClr val="tx1">
              <a:lumMod val="85000"/>
              <a:lumOff val="15000"/>
            </a:schemeClr>
          </a:solidFill>
          <a:latin typeface="Montserrat-Regular"/>
          <a:ea typeface="+mn-ea"/>
          <a:cs typeface="Montserrat-Regular"/>
        </a:defRPr>
      </a:lvl3pPr>
      <a:lvl4pPr marL="1210866" indent="-182166" algn="l" defTabSz="685800" rtl="0" eaLnBrk="1" latinLnBrk="0" hangingPunct="1">
        <a:spcBef>
          <a:spcPct val="20000"/>
        </a:spcBef>
        <a:buFont typeface="Arial"/>
        <a:buChar char="•"/>
        <a:defRPr sz="1200" b="0" kern="1200">
          <a:solidFill>
            <a:schemeClr val="tx1">
              <a:lumMod val="85000"/>
              <a:lumOff val="15000"/>
            </a:schemeClr>
          </a:solidFill>
          <a:latin typeface="Montserrat-Regular"/>
          <a:ea typeface="+mn-ea"/>
          <a:cs typeface="Montserrat-Regular"/>
        </a:defRPr>
      </a:lvl4pPr>
      <a:lvl5pPr marL="1545431" indent="-173831" algn="l" defTabSz="685800" rtl="0" eaLnBrk="1" latinLnBrk="0" hangingPunct="1">
        <a:spcBef>
          <a:spcPct val="20000"/>
        </a:spcBef>
        <a:buFont typeface="Arial"/>
        <a:buChar char="•"/>
        <a:defRPr sz="1200" b="0" kern="1200">
          <a:solidFill>
            <a:schemeClr val="tx1">
              <a:lumMod val="85000"/>
              <a:lumOff val="15000"/>
            </a:schemeClr>
          </a:solidFill>
          <a:latin typeface="Montserrat-Regular"/>
          <a:ea typeface="+mn-ea"/>
          <a:cs typeface="Montserrat-Regular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s-MY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76CF4C-733D-7047-9678-F6D5F6B07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8E98B-85E4-864C-82C3-6D0A0475A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FD003-879B-2140-9383-A8E56CB4A8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34979-8E44-B549-A237-6044C03217C2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AEF0F-C261-D34E-85BD-91D7A98BF3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E6C1A-42F1-DD42-99DF-C322F6BC0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664C1-73E5-9C4F-93C0-5B71840B7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99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411510"/>
            <a:ext cx="6172200" cy="651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ms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4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ms-MY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7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88D88-9CE0-4635-99A3-4D0E3CB73E82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2/10/2018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7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7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FE572-543E-461E-BAA2-7DEA42F2D600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6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l" defTabSz="385763" rtl="0" eaLnBrk="1" latinLnBrk="0" hangingPunct="1">
        <a:spcBef>
          <a:spcPct val="0"/>
        </a:spcBef>
        <a:buNone/>
        <a:defRPr sz="1350" b="0" kern="1200">
          <a:solidFill>
            <a:schemeClr val="tx1">
              <a:lumMod val="85000"/>
              <a:lumOff val="15000"/>
            </a:schemeClr>
          </a:solidFill>
          <a:latin typeface="Georgia"/>
          <a:ea typeface="+mj-ea"/>
          <a:cs typeface="Georgia"/>
        </a:defRPr>
      </a:lvl1pPr>
    </p:titleStyle>
    <p:bodyStyle>
      <a:lvl1pPr marL="113853" indent="-113853" algn="l" defTabSz="385763" rtl="0" eaLnBrk="1" latinLnBrk="0" hangingPunct="1">
        <a:spcBef>
          <a:spcPct val="20000"/>
        </a:spcBef>
        <a:buFont typeface="Arial"/>
        <a:buChar char="•"/>
        <a:defRPr sz="928" b="0" kern="1200">
          <a:solidFill>
            <a:schemeClr val="tx1">
              <a:lumMod val="85000"/>
              <a:lumOff val="15000"/>
            </a:schemeClr>
          </a:solidFill>
          <a:latin typeface="Montserrat-Regular"/>
          <a:ea typeface="+mn-ea"/>
          <a:cs typeface="Montserrat-Regular"/>
        </a:defRPr>
      </a:lvl1pPr>
      <a:lvl2pPr marL="301377" indent="-108496" algn="l" defTabSz="385763" rtl="0" eaLnBrk="1" latinLnBrk="0" hangingPunct="1">
        <a:spcBef>
          <a:spcPct val="20000"/>
        </a:spcBef>
        <a:buFont typeface="Arial"/>
        <a:buChar char="•"/>
        <a:defRPr sz="844" b="0" kern="1200">
          <a:solidFill>
            <a:schemeClr val="tx1">
              <a:lumMod val="85000"/>
              <a:lumOff val="15000"/>
            </a:schemeClr>
          </a:solidFill>
          <a:latin typeface="Montserrat-Regular"/>
          <a:ea typeface="+mn-ea"/>
          <a:cs typeface="Montserrat-Regular"/>
        </a:defRPr>
      </a:lvl2pPr>
      <a:lvl3pPr marL="492919" indent="-107156" algn="l" defTabSz="385763" rtl="0" eaLnBrk="1" latinLnBrk="0" hangingPunct="1">
        <a:spcBef>
          <a:spcPct val="20000"/>
        </a:spcBef>
        <a:buFont typeface="Arial"/>
        <a:buChar char="•"/>
        <a:defRPr sz="759" b="0" kern="1200">
          <a:solidFill>
            <a:schemeClr val="tx1">
              <a:lumMod val="85000"/>
              <a:lumOff val="15000"/>
            </a:schemeClr>
          </a:solidFill>
          <a:latin typeface="Montserrat-Regular"/>
          <a:ea typeface="+mn-ea"/>
          <a:cs typeface="Montserrat-Regular"/>
        </a:defRPr>
      </a:lvl3pPr>
      <a:lvl4pPr marL="681112" indent="-102468" algn="l" defTabSz="385763" rtl="0" eaLnBrk="1" latinLnBrk="0" hangingPunct="1">
        <a:spcBef>
          <a:spcPct val="20000"/>
        </a:spcBef>
        <a:buFont typeface="Arial"/>
        <a:buChar char="•"/>
        <a:defRPr sz="675" b="0" kern="1200">
          <a:solidFill>
            <a:schemeClr val="tx1">
              <a:lumMod val="85000"/>
              <a:lumOff val="15000"/>
            </a:schemeClr>
          </a:solidFill>
          <a:latin typeface="Montserrat-Regular"/>
          <a:ea typeface="+mn-ea"/>
          <a:cs typeface="Montserrat-Regular"/>
        </a:defRPr>
      </a:lvl4pPr>
      <a:lvl5pPr marL="869305" indent="-97780" algn="l" defTabSz="385763" rtl="0" eaLnBrk="1" latinLnBrk="0" hangingPunct="1">
        <a:spcBef>
          <a:spcPct val="20000"/>
        </a:spcBef>
        <a:buFont typeface="Arial"/>
        <a:buChar char="•"/>
        <a:defRPr sz="675" b="0" kern="1200">
          <a:solidFill>
            <a:schemeClr val="tx1">
              <a:lumMod val="85000"/>
              <a:lumOff val="15000"/>
            </a:schemeClr>
          </a:solidFill>
          <a:latin typeface="Montserrat-Regular"/>
          <a:ea typeface="+mn-ea"/>
          <a:cs typeface="Montserrat-Regular"/>
        </a:defRPr>
      </a:lvl5pPr>
      <a:lvl6pPr marL="1060847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8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446609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s-MY"/>
      </a:defPPr>
      <a:lvl1pPr marL="0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osap.gov.on.ca/AidEstimatorWeb/enterapp/enter.xhtml?lang=en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student.recruitment@senecacollege.ca" TargetMode="External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SenecaLogo_1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7443" y="1925340"/>
            <a:ext cx="2683116" cy="5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75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2441" y="123362"/>
            <a:ext cx="5684519" cy="373063"/>
          </a:xfrm>
        </p:spPr>
        <p:txBody>
          <a:bodyPr/>
          <a:lstStyle/>
          <a:p>
            <a:pPr>
              <a:defRPr/>
            </a:pPr>
            <a:r>
              <a:rPr dirty="0"/>
              <a:t>Scholarships and Bursaries &amp; Awards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176902009"/>
              </p:ext>
            </p:extLst>
          </p:nvPr>
        </p:nvGraphicFramePr>
        <p:xfrm>
          <a:off x="0" y="689194"/>
          <a:ext cx="6175514" cy="3320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3849" y="4042776"/>
            <a:ext cx="658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600" dirty="0">
                <a:cs typeface="Arial" panose="020B0604020202020204" pitchFamily="34" charset="0"/>
              </a:rPr>
              <a:t>Applications may also consider extra-curricular, volunteerism and demonstrated leadership or require references</a:t>
            </a:r>
          </a:p>
        </p:txBody>
      </p:sp>
    </p:spTree>
    <p:extLst>
      <p:ext uri="{BB962C8B-B14F-4D97-AF65-F5344CB8AC3E}">
        <p14:creationId xmlns:p14="http://schemas.microsoft.com/office/powerpoint/2010/main" val="136229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478" y="594131"/>
            <a:ext cx="618545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737373"/>
                </a:solidFill>
                <a:latin typeface="Univers"/>
              </a:rPr>
              <a:t>Institutional Awards/Bursaries include:</a:t>
            </a:r>
          </a:p>
          <a:p>
            <a:pPr marL="742932" lvl="1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2000" i="1" dirty="0">
                <a:solidFill>
                  <a:srgbClr val="FF0000"/>
                </a:solidFill>
                <a:latin typeface="Univers"/>
              </a:rPr>
              <a:t>Entrance</a:t>
            </a:r>
            <a:r>
              <a:rPr lang="en-US" sz="2000" dirty="0">
                <a:solidFill>
                  <a:srgbClr val="FF0000"/>
                </a:solidFill>
                <a:latin typeface="Univers"/>
              </a:rPr>
              <a:t>:</a:t>
            </a:r>
            <a:r>
              <a:rPr lang="en-US" sz="2000" dirty="0">
                <a:solidFill>
                  <a:srgbClr val="737373"/>
                </a:solidFill>
                <a:latin typeface="Univers"/>
              </a:rPr>
              <a:t> assessed and offered during the admission process</a:t>
            </a:r>
          </a:p>
          <a:p>
            <a:pPr marL="742932" lvl="1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2000" i="1" dirty="0">
                <a:solidFill>
                  <a:srgbClr val="FF0000"/>
                </a:solidFill>
                <a:latin typeface="Univers"/>
              </a:rPr>
              <a:t>Renewable</a:t>
            </a:r>
            <a:r>
              <a:rPr lang="en-US" sz="2000" dirty="0">
                <a:solidFill>
                  <a:srgbClr val="737373"/>
                </a:solidFill>
                <a:latin typeface="Univers"/>
              </a:rPr>
              <a:t> Such as degree scholarships: based on maintenance of grades over several years</a:t>
            </a:r>
          </a:p>
          <a:p>
            <a:pPr marL="742932" lvl="1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2000" i="1" dirty="0">
                <a:solidFill>
                  <a:srgbClr val="FF0000"/>
                </a:solidFill>
                <a:latin typeface="Univers"/>
              </a:rPr>
              <a:t>In course</a:t>
            </a:r>
            <a:r>
              <a:rPr lang="en-US" sz="2000" dirty="0">
                <a:solidFill>
                  <a:srgbClr val="FF0000"/>
                </a:solidFill>
                <a:latin typeface="Univers"/>
              </a:rPr>
              <a:t>: </a:t>
            </a:r>
            <a:r>
              <a:rPr lang="en-US" sz="2000" dirty="0">
                <a:solidFill>
                  <a:srgbClr val="737373"/>
                </a:solidFill>
                <a:latin typeface="Univers"/>
              </a:rPr>
              <a:t>offered once a student is enrolled</a:t>
            </a:r>
          </a:p>
          <a:p>
            <a:pPr defTabSz="457189">
              <a:defRPr/>
            </a:pPr>
            <a:endParaRPr lang="en-US" sz="2800" b="1" dirty="0">
              <a:solidFill>
                <a:srgbClr val="737373"/>
              </a:solidFill>
              <a:latin typeface="Univer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1488" y="149889"/>
            <a:ext cx="5860773" cy="444242"/>
          </a:xfrm>
        </p:spPr>
        <p:txBody>
          <a:bodyPr/>
          <a:lstStyle/>
          <a:p>
            <a:pPr>
              <a:defRPr/>
            </a:pPr>
            <a:r>
              <a:rPr lang="en-US" dirty="0"/>
              <a:t>Scholarships and Bursaries &amp; Awards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090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714" y="674400"/>
            <a:ext cx="347817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Work part-time while in school! On campus!</a:t>
            </a: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Positions are located on campuses </a:t>
            </a: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Designed to accommodate students’ academic schedules</a:t>
            </a: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Great way to stay connected, networking opportunities</a:t>
            </a: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Hourly wage can vary depending on the specifications of the job; at least legal minimum wage</a:t>
            </a: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To be eligible, must demonstrate financial need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714" y="219775"/>
            <a:ext cx="6440372" cy="373063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Work Study Program: On Campus Employment </a:t>
            </a:r>
            <a:endParaRPr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76" y="980960"/>
            <a:ext cx="2491010" cy="18682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184677"/>
            <a:ext cx="6712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* Search for work study opportunities during the summer and before the start of Fall term. </a:t>
            </a:r>
          </a:p>
        </p:txBody>
      </p:sp>
    </p:spTree>
    <p:extLst>
      <p:ext uri="{BB962C8B-B14F-4D97-AF65-F5344CB8AC3E}">
        <p14:creationId xmlns:p14="http://schemas.microsoft.com/office/powerpoint/2010/main" val="2689790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4743" y="2857403"/>
            <a:ext cx="5978560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14350"/>
            <a:r>
              <a:rPr lang="en-US" sz="1575" spc="33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ONTARIO STUDENT ASSISTANCE PROGRAM</a:t>
            </a:r>
            <a:endParaRPr lang="en-US" sz="1575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60747" y="2571750"/>
            <a:ext cx="493650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290653" y="1753739"/>
            <a:ext cx="4176336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50"/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OSAP?</a:t>
            </a:r>
          </a:p>
        </p:txBody>
      </p:sp>
    </p:spTree>
    <p:extLst>
      <p:ext uri="{BB962C8B-B14F-4D97-AF65-F5344CB8AC3E}">
        <p14:creationId xmlns:p14="http://schemas.microsoft.com/office/powerpoint/2010/main" val="323387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301751" y="61914"/>
            <a:ext cx="42545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3800" b="1" dirty="0">
                <a:solidFill>
                  <a:srgbClr val="005C35"/>
                </a:solidFill>
                <a:latin typeface="Calibri"/>
                <a:ea typeface="Calibri"/>
                <a:cs typeface="Times New Roman"/>
              </a:rPr>
              <a:t>OSAP</a:t>
            </a:r>
            <a:endParaRPr lang="en-US" sz="1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Calibri"/>
                <a:ea typeface="Calibri"/>
                <a:cs typeface="Times New Roman"/>
              </a:rPr>
              <a:t> 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51" y="2733354"/>
            <a:ext cx="4356100" cy="2024384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365376" y="2179317"/>
            <a:ext cx="2127251" cy="31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1" dirty="0">
                <a:solidFill>
                  <a:srgbClr val="005C35"/>
                </a:solidFill>
                <a:latin typeface="Calibri"/>
                <a:ea typeface="Calibri"/>
                <a:cs typeface="Times New Roman"/>
              </a:rPr>
              <a:t>Ontario Student Assistance Program</a:t>
            </a:r>
            <a:endParaRPr lang="en-US" sz="1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latin typeface="Calibri"/>
                <a:ea typeface="Calibri"/>
                <a:cs typeface="Times New Roman"/>
              </a:rPr>
              <a:t>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75" y="139154"/>
            <a:ext cx="5277055" cy="270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21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OSAP?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2140495"/>
            <a:ext cx="6698974" cy="2209248"/>
            <a:chOff x="448588" y="3305301"/>
            <a:chExt cx="8395621" cy="3266856"/>
          </a:xfrm>
        </p:grpSpPr>
        <p:pic>
          <p:nvPicPr>
            <p:cNvPr id="6" name="Picture 11" descr="C:\Users\KaticDa\AppData\Local\Microsoft\Windows\Temporary Internet Files\Content.IE5\7UMYZSZW\black_plus_sign[1]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205" y="3566595"/>
              <a:ext cx="1068671" cy="1068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KaticDa\AppData\Local\Microsoft\Windows\Temporary Internet Files\Content.IE5\7UMYZSZW\money-clipart71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876" y="3305301"/>
              <a:ext cx="1920241" cy="175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451756" y="5005359"/>
              <a:ext cx="2310337" cy="1566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defRPr/>
              </a:pPr>
              <a:r>
                <a:rPr lang="en-CA" sz="1900" b="1" dirty="0">
                  <a:solidFill>
                    <a:prstClr val="black"/>
                  </a:solidFill>
                  <a:latin typeface="Univers"/>
                </a:rPr>
                <a:t>Loans</a:t>
              </a:r>
            </a:p>
            <a:p>
              <a:pPr marL="0" lvl="2" algn="ctr" defTabSz="457189">
                <a:defRPr/>
              </a:pPr>
              <a:r>
                <a:rPr lang="en-US" sz="1900" dirty="0">
                  <a:solidFill>
                    <a:prstClr val="black"/>
                  </a:solidFill>
                  <a:latin typeface="Univers"/>
                </a:rPr>
                <a:t>Repayable aid (students pay back)</a:t>
              </a:r>
            </a:p>
            <a:p>
              <a:pPr algn="ctr" defTabSz="457189">
                <a:defRPr/>
              </a:pPr>
              <a:endParaRPr lang="en-CA" sz="2400" b="1" dirty="0">
                <a:solidFill>
                  <a:prstClr val="black"/>
                </a:solidFill>
                <a:latin typeface="Univers"/>
              </a:endParaRPr>
            </a:p>
          </p:txBody>
        </p:sp>
        <p:pic>
          <p:nvPicPr>
            <p:cNvPr id="9" name="Picture 3" descr="C:\Users\KaticDa\AppData\Local\Microsoft\Windows\Temporary Internet Files\Content.IE5\7UMYZSZW\money-clipart71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918" y="3305301"/>
              <a:ext cx="1920240" cy="175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48588" y="5002129"/>
              <a:ext cx="2491622" cy="1566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defRPr/>
              </a:pPr>
              <a:r>
                <a:rPr lang="en-CA" sz="1900" b="1" dirty="0">
                  <a:solidFill>
                    <a:prstClr val="black"/>
                  </a:solidFill>
                  <a:latin typeface="Univers"/>
                </a:rPr>
                <a:t>Grants</a:t>
              </a:r>
            </a:p>
            <a:p>
              <a:pPr algn="ctr" defTabSz="457189">
                <a:defRPr/>
              </a:pPr>
              <a:r>
                <a:rPr lang="en-US" sz="1900" dirty="0">
                  <a:solidFill>
                    <a:prstClr val="black"/>
                  </a:solidFill>
                  <a:latin typeface="Univers"/>
                </a:rPr>
                <a:t>Non-repayable aid (students keep)</a:t>
              </a:r>
            </a:p>
            <a:p>
              <a:pPr defTabSz="457189">
                <a:defRPr/>
              </a:pPr>
              <a:endParaRPr lang="en-CA" sz="2400" b="1" dirty="0">
                <a:solidFill>
                  <a:prstClr val="black"/>
                </a:solidFill>
                <a:latin typeface="Univers"/>
              </a:endParaRPr>
            </a:p>
          </p:txBody>
        </p:sp>
        <p:pic>
          <p:nvPicPr>
            <p:cNvPr id="11" name="Picture 12" descr="C:\Users\KaticDa\AppData\Local\Microsoft\Windows\Temporary Internet Files\Content.IE5\67E351P7\Equal_symbol.svg[1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963" y="3305301"/>
              <a:ext cx="1415330" cy="181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98639" y="3501008"/>
              <a:ext cx="2645570" cy="1224017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78904" y="786858"/>
            <a:ext cx="65200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The Ontario Student Assistance Program (OSAP) is funded by both the federal and provincial governments. </a:t>
            </a:r>
            <a:endParaRPr lang="en-US" sz="1600" dirty="0" smtClean="0">
              <a:solidFill>
                <a:prstClr val="black">
                  <a:lumMod val="65000"/>
                  <a:lumOff val="35000"/>
                </a:prstClr>
              </a:solidFill>
              <a:latin typeface="Univers"/>
            </a:endParaRPr>
          </a:p>
          <a:p>
            <a:pPr defTabSz="457189">
              <a:defRPr/>
            </a:pPr>
            <a:endParaRPr lang="en-US" sz="1600" dirty="0">
              <a:solidFill>
                <a:prstClr val="black">
                  <a:lumMod val="65000"/>
                  <a:lumOff val="35000"/>
                </a:prstClr>
              </a:solidFill>
              <a:latin typeface="Univers"/>
            </a:endParaRPr>
          </a:p>
          <a:p>
            <a:pPr defTabSz="457189">
              <a:defRPr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OSAP provides needs-based assistance through grants and loans to help qualified students with the cost of postsecondary studies.</a:t>
            </a:r>
          </a:p>
        </p:txBody>
      </p:sp>
    </p:spTree>
    <p:extLst>
      <p:ext uri="{BB962C8B-B14F-4D97-AF65-F5344CB8AC3E}">
        <p14:creationId xmlns:p14="http://schemas.microsoft.com/office/powerpoint/2010/main" val="2167645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138" y="761913"/>
            <a:ext cx="647368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The new OSAP now makes tuition free or more affordable for hundreds of thousands of eligible students and allows more students to get a college or university education</a:t>
            </a: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Whether you’ve just graduated from high school or you’re an adult learner who wants to go to college or university:</a:t>
            </a:r>
          </a:p>
          <a:p>
            <a:pPr marL="742932" lvl="1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The new OSAP now provides more generous financial help than ever before.</a:t>
            </a:r>
          </a:p>
          <a:p>
            <a:pPr marL="742932" lvl="1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The new OSAP now benefits more people than ever before.</a:t>
            </a:r>
          </a:p>
          <a:p>
            <a:pPr marL="742932" lvl="1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The new OSAP isn’t just loans.  You could also get grants that you don’t have to pay back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latin typeface="Univers"/>
            </a:endParaRP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endParaRPr lang="en-US" sz="1200" b="1" dirty="0">
              <a:solidFill>
                <a:prstClr val="black">
                  <a:lumMod val="65000"/>
                  <a:lumOff val="35000"/>
                </a:prstClr>
              </a:solidFill>
              <a:latin typeface="Univers"/>
            </a:endParaRPr>
          </a:p>
          <a:p>
            <a:pPr defTabSz="457189">
              <a:defRPr/>
            </a:pPr>
            <a:r>
              <a:rPr lang="en-US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Find out how much you could get, try the quick OSAP calculator at ontario.ca/</a:t>
            </a:r>
            <a:r>
              <a:rPr lang="en-US" sz="16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osap</a:t>
            </a:r>
            <a:endParaRPr lang="en-US" sz="1600" b="1" dirty="0">
              <a:solidFill>
                <a:prstClr val="black">
                  <a:lumMod val="65000"/>
                  <a:lumOff val="35000"/>
                </a:prstClr>
              </a:solidFill>
              <a:latin typeface="Univer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8356" y="149644"/>
            <a:ext cx="6291469" cy="373063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Ontario Student Grant for eligible students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922153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24155" y="706343"/>
            <a:ext cx="5382379" cy="3806191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-CA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To be eligible for OSAP, y</a:t>
            </a:r>
            <a:r>
              <a:rPr lang="en-CA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ou must </a:t>
            </a:r>
            <a:r>
              <a:rPr lang="en-CA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be:</a:t>
            </a:r>
          </a:p>
          <a:p>
            <a:pPr marL="685783" lvl="1" indent="-342891">
              <a:spcAft>
                <a:spcPts val="451"/>
              </a:spcAft>
              <a:buClr>
                <a:srgbClr val="045C36"/>
              </a:buClr>
              <a:buFont typeface="Wingdings" pitchFamily="2" charset="2"/>
              <a:buChar char="ü"/>
            </a:pPr>
            <a:r>
              <a:rPr lang="en-US" altLang="en-US" sz="16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Canadian citizen, permanent resident or protected person</a:t>
            </a:r>
          </a:p>
          <a:p>
            <a:pPr marL="685783" lvl="1" indent="-342891">
              <a:spcAft>
                <a:spcPts val="451"/>
              </a:spcAft>
              <a:buClr>
                <a:srgbClr val="045C36"/>
              </a:buClr>
              <a:buFont typeface="Wingdings" pitchFamily="2" charset="2"/>
              <a:buChar char="ü"/>
            </a:pPr>
            <a:r>
              <a:rPr lang="en-US" altLang="en-US" sz="16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 Ontario resident</a:t>
            </a:r>
          </a:p>
          <a:p>
            <a:pPr marL="685783" lvl="1" indent="-342891">
              <a:spcAft>
                <a:spcPts val="451"/>
              </a:spcAft>
              <a:buClr>
                <a:srgbClr val="045C36"/>
              </a:buClr>
              <a:buFont typeface="Wingdings" pitchFamily="2" charset="2"/>
              <a:buChar char="ü"/>
            </a:pPr>
            <a:r>
              <a:rPr lang="en-US" altLang="en-US" sz="16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Currently attending or entering an OSAP-approved program and school</a:t>
            </a:r>
          </a:p>
          <a:p>
            <a:pPr marL="685783" lvl="1" indent="-342891">
              <a:spcAft>
                <a:spcPts val="451"/>
              </a:spcAft>
              <a:buClr>
                <a:srgbClr val="045C36"/>
              </a:buClr>
              <a:buFont typeface="Wingdings" pitchFamily="2" charset="2"/>
              <a:buChar char="ü"/>
            </a:pPr>
            <a:r>
              <a:rPr lang="en-US" altLang="en-US" sz="16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Currently enrolled in or entering a certificate, degree or diploma program that’s at least 12 weeks long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FF0000"/>
                </a:solidFill>
                <a:cs typeface="Arial" panose="020B0604020202020204" pitchFamily="34" charset="0"/>
              </a:rPr>
              <a:t>Who is eligible for OSAP?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048" y="1252330"/>
            <a:ext cx="1778650" cy="163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54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FF0000"/>
                </a:solidFill>
                <a:cs typeface="Arial" panose="020B0604020202020204" pitchFamily="34" charset="0"/>
              </a:rPr>
              <a:t>How is OSAP aid determined?</a:t>
            </a:r>
            <a:endParaRPr lang="en-US" dirty="0"/>
          </a:p>
        </p:txBody>
      </p:sp>
      <p:sp>
        <p:nvSpPr>
          <p:cNvPr id="4" name="Minus 3"/>
          <p:cNvSpPr/>
          <p:nvPr/>
        </p:nvSpPr>
        <p:spPr bwMode="auto">
          <a:xfrm>
            <a:off x="1765041" y="1256026"/>
            <a:ext cx="468147" cy="392792"/>
          </a:xfrm>
          <a:prstGeom prst="mathMinus">
            <a:avLst/>
          </a:prstGeom>
          <a:solidFill>
            <a:srgbClr val="296624"/>
          </a:solidFill>
          <a:ln>
            <a:solidFill>
              <a:srgbClr val="296624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CA" sz="1351">
              <a:solidFill>
                <a:prstClr val="black"/>
              </a:solidFill>
              <a:latin typeface="Univers"/>
              <a:ea typeface="ＭＳ Ｐゴシック" charset="-128"/>
            </a:endParaRPr>
          </a:p>
        </p:txBody>
      </p:sp>
      <p:sp>
        <p:nvSpPr>
          <p:cNvPr id="5" name="Equal 4"/>
          <p:cNvSpPr/>
          <p:nvPr/>
        </p:nvSpPr>
        <p:spPr bwMode="auto">
          <a:xfrm>
            <a:off x="4327186" y="1314967"/>
            <a:ext cx="447207" cy="294616"/>
          </a:xfrm>
          <a:prstGeom prst="mathEqual">
            <a:avLst/>
          </a:prstGeom>
          <a:solidFill>
            <a:srgbClr val="296624"/>
          </a:solidFill>
          <a:ln>
            <a:solidFill>
              <a:srgbClr val="296624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CA" sz="1351">
              <a:solidFill>
                <a:prstClr val="black"/>
              </a:solidFill>
              <a:latin typeface="Univers"/>
              <a:ea typeface="ＭＳ Ｐゴシック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6047" y="1210051"/>
            <a:ext cx="1538791" cy="508088"/>
          </a:xfrm>
          <a:prstGeom prst="rect">
            <a:avLst/>
          </a:prstGeom>
          <a:solidFill>
            <a:srgbClr val="045C36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457189" eaLnBrk="1" hangingPunct="1">
              <a:defRPr/>
            </a:pPr>
            <a:r>
              <a:rPr lang="en-CA" altLang="en-US" sz="1351" b="1" dirty="0">
                <a:solidFill>
                  <a:prstClr val="white"/>
                </a:solidFill>
                <a:latin typeface="Univers"/>
              </a:rPr>
              <a:t>Educational </a:t>
            </a:r>
          </a:p>
          <a:p>
            <a:pPr algn="ctr" defTabSz="457189" eaLnBrk="1" hangingPunct="1">
              <a:defRPr/>
            </a:pPr>
            <a:r>
              <a:rPr lang="en-CA" altLang="en-US" sz="1351" b="1" dirty="0">
                <a:solidFill>
                  <a:prstClr val="white"/>
                </a:solidFill>
                <a:latin typeface="Univers"/>
              </a:rPr>
              <a:t>Costs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370583" y="1219902"/>
            <a:ext cx="1711233" cy="508088"/>
          </a:xfrm>
          <a:prstGeom prst="rect">
            <a:avLst/>
          </a:prstGeom>
          <a:solidFill>
            <a:srgbClr val="045C36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457189" eaLnBrk="1" hangingPunct="1">
              <a:defRPr/>
            </a:pPr>
            <a:r>
              <a:rPr lang="en-CA" altLang="en-US" sz="1351" b="1" dirty="0">
                <a:solidFill>
                  <a:prstClr val="white"/>
                </a:solidFill>
                <a:latin typeface="Univers"/>
              </a:rPr>
              <a:t>Financial </a:t>
            </a:r>
          </a:p>
          <a:p>
            <a:pPr algn="ctr" defTabSz="457189" eaLnBrk="1" hangingPunct="1">
              <a:defRPr/>
            </a:pPr>
            <a:r>
              <a:rPr lang="en-CA" altLang="en-US" sz="1351" b="1" dirty="0">
                <a:solidFill>
                  <a:prstClr val="white"/>
                </a:solidFill>
                <a:latin typeface="Univers"/>
              </a:rPr>
              <a:t>Contribution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082008" y="1210051"/>
            <a:ext cx="1195600" cy="508088"/>
          </a:xfrm>
          <a:prstGeom prst="rect">
            <a:avLst/>
          </a:prstGeom>
          <a:solidFill>
            <a:srgbClr val="045C36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457189" eaLnBrk="1" hangingPunct="1">
              <a:defRPr/>
            </a:pPr>
            <a:r>
              <a:rPr lang="en-CA" altLang="en-US" sz="1351" b="1" dirty="0">
                <a:solidFill>
                  <a:prstClr val="white"/>
                </a:solidFill>
                <a:latin typeface="Univers"/>
              </a:rPr>
              <a:t>Financial </a:t>
            </a:r>
          </a:p>
          <a:p>
            <a:pPr algn="ctr" defTabSz="457189" eaLnBrk="1" hangingPunct="1">
              <a:defRPr/>
            </a:pPr>
            <a:r>
              <a:rPr lang="en-CA" altLang="en-US" sz="1351" b="1" dirty="0">
                <a:solidFill>
                  <a:prstClr val="white"/>
                </a:solidFill>
                <a:latin typeface="Univers"/>
              </a:rPr>
              <a:t>Need</a:t>
            </a:r>
          </a:p>
        </p:txBody>
      </p:sp>
      <p:pic>
        <p:nvPicPr>
          <p:cNvPr id="9" name="Picture 2" descr="C:\Users\KaticDa\AppData\Local\Microsoft\Windows\Temporary Internet Files\Content.IE5\67E351P7\large-straighten-books-33.3-4600[1]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62" y="2803383"/>
            <a:ext cx="625899" cy="45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6" y="1733699"/>
            <a:ext cx="1082043" cy="8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7" y="3591011"/>
            <a:ext cx="657095" cy="65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C:\Users\KaticDa\AppData\Local\Microsoft\Windows\Temporary Internet Files\Content.IE5\I8A4LDZG\d383d2a7f18b38f50f531c6f6759cc5a_L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133" y="1791214"/>
            <a:ext cx="605501" cy="56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05" y="2564996"/>
            <a:ext cx="752540" cy="68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71" y="1923679"/>
            <a:ext cx="1477279" cy="6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20582" y="2357553"/>
            <a:ext cx="918103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1051" dirty="0">
                <a:solidFill>
                  <a:prstClr val="black"/>
                </a:solidFill>
                <a:latin typeface="Univers"/>
              </a:rPr>
              <a:t>Student</a:t>
            </a:r>
            <a:endParaRPr lang="en-CA" sz="1051" dirty="0">
              <a:solidFill>
                <a:prstClr val="black"/>
              </a:solidFill>
              <a:latin typeface="Univer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82254" y="3259021"/>
            <a:ext cx="918103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1051" dirty="0">
                <a:solidFill>
                  <a:prstClr val="black"/>
                </a:solidFill>
                <a:latin typeface="Univers"/>
              </a:rPr>
              <a:t>Parent(s)</a:t>
            </a:r>
            <a:endParaRPr lang="en-CA" sz="1051" dirty="0">
              <a:solidFill>
                <a:prstClr val="black"/>
              </a:solidFill>
              <a:latin typeface="Univer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8702" y="3256378"/>
            <a:ext cx="918103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1051" dirty="0">
                <a:solidFill>
                  <a:prstClr val="black"/>
                </a:solidFill>
                <a:latin typeface="Univers"/>
              </a:rPr>
              <a:t>Books</a:t>
            </a:r>
            <a:endParaRPr lang="en-CA" sz="1051" dirty="0">
              <a:solidFill>
                <a:prstClr val="black"/>
              </a:solidFill>
              <a:latin typeface="Univer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9331" y="2405290"/>
            <a:ext cx="918103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1051" dirty="0">
                <a:solidFill>
                  <a:prstClr val="black"/>
                </a:solidFill>
                <a:latin typeface="Univers"/>
              </a:rPr>
              <a:t>Tuition</a:t>
            </a:r>
            <a:endParaRPr lang="en-CA" sz="1051" dirty="0">
              <a:solidFill>
                <a:prstClr val="black"/>
              </a:solidFill>
              <a:latin typeface="Univer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2655" y="4245939"/>
            <a:ext cx="128216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1051" dirty="0">
                <a:solidFill>
                  <a:prstClr val="black"/>
                </a:solidFill>
                <a:latin typeface="Univers"/>
              </a:rPr>
              <a:t>Living expenses</a:t>
            </a:r>
            <a:endParaRPr lang="en-CA" sz="1051" dirty="0">
              <a:solidFill>
                <a:prstClr val="black"/>
              </a:solidFill>
              <a:latin typeface="Univer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0900" y="4250075"/>
            <a:ext cx="1630767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051" dirty="0">
                <a:solidFill>
                  <a:prstClr val="black"/>
                </a:solidFill>
                <a:latin typeface="Calibri" panose="020F0502020204030204" pitchFamily="34" charset="0"/>
              </a:rPr>
              <a:t>Scholarships and bursaries</a:t>
            </a:r>
            <a:endParaRPr lang="en-CA" sz="105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8561" y="3716849"/>
            <a:ext cx="749084" cy="41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49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610" y="769006"/>
            <a:ext cx="6370981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737373"/>
                </a:solidFill>
                <a:latin typeface="Univers"/>
                <a:cs typeface="Arial" panose="020B0604020202020204" pitchFamily="34" charset="0"/>
              </a:rPr>
              <a:t>The 2018-19 OSAP Application for Full-Time Students is now available</a:t>
            </a: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737373"/>
                </a:solidFill>
                <a:latin typeface="Univers"/>
                <a:cs typeface="Arial" panose="020B0604020202020204" pitchFamily="34" charset="0"/>
              </a:rPr>
              <a:t>Apply for OSAP </a:t>
            </a:r>
            <a:r>
              <a:rPr lang="en-US" sz="1600" b="1" dirty="0">
                <a:solidFill>
                  <a:srgbClr val="737373"/>
                </a:solidFill>
                <a:latin typeface="Univers"/>
                <a:cs typeface="Arial" panose="020B0604020202020204" pitchFamily="34" charset="0"/>
              </a:rPr>
              <a:t>6 to 8 weeks </a:t>
            </a:r>
            <a:r>
              <a:rPr lang="en-US" sz="1600" dirty="0">
                <a:solidFill>
                  <a:srgbClr val="737373"/>
                </a:solidFill>
                <a:latin typeface="Univers"/>
                <a:cs typeface="Arial" panose="020B0604020202020204" pitchFamily="34" charset="0"/>
              </a:rPr>
              <a:t>before the start of your studies to avoid any delays.</a:t>
            </a:r>
            <a:br>
              <a:rPr lang="en-US" sz="1600" dirty="0">
                <a:solidFill>
                  <a:srgbClr val="737373"/>
                </a:solidFill>
                <a:latin typeface="Univers"/>
                <a:cs typeface="Arial" panose="020B0604020202020204" pitchFamily="34" charset="0"/>
              </a:rPr>
            </a:br>
            <a:endParaRPr lang="en-US" sz="1600" b="1" dirty="0">
              <a:solidFill>
                <a:srgbClr val="737373"/>
              </a:solidFill>
              <a:latin typeface="Univers"/>
              <a:cs typeface="Arial" panose="020B0604020202020204" pitchFamily="34" charset="0"/>
            </a:endParaRP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1600" b="1" u="sng" dirty="0">
                <a:solidFill>
                  <a:srgbClr val="737373"/>
                </a:solidFill>
                <a:latin typeface="Univers"/>
                <a:cs typeface="Arial" panose="020B0604020202020204" pitchFamily="34" charset="0"/>
              </a:rPr>
              <a:t>Full-time Application deadline</a:t>
            </a:r>
            <a:r>
              <a:rPr lang="en-US" sz="1600" u="sng" dirty="0">
                <a:solidFill>
                  <a:srgbClr val="737373"/>
                </a:solidFill>
                <a:latin typeface="Univers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rgbClr val="737373"/>
                </a:solidFill>
                <a:latin typeface="Univers"/>
                <a:cs typeface="Arial" panose="020B0604020202020204" pitchFamily="34" charset="0"/>
              </a:rPr>
              <a:t>You must submit your OSAP application no later than </a:t>
            </a:r>
            <a:r>
              <a:rPr lang="en-US" sz="1600" dirty="0">
                <a:solidFill>
                  <a:srgbClr val="E7191C"/>
                </a:solidFill>
                <a:latin typeface="Univers"/>
                <a:cs typeface="Arial" panose="020B0604020202020204" pitchFamily="34" charset="0"/>
              </a:rPr>
              <a:t>60 days before the end of your study period.</a:t>
            </a: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1600" b="1" u="sng" dirty="0">
                <a:solidFill>
                  <a:srgbClr val="737373"/>
                </a:solidFill>
                <a:latin typeface="Univers"/>
                <a:cs typeface="Arial" panose="020B0604020202020204" pitchFamily="34" charset="0"/>
              </a:rPr>
              <a:t>Supporting documentation deadline</a:t>
            </a:r>
            <a:r>
              <a:rPr lang="en-US" sz="1600" dirty="0">
                <a:solidFill>
                  <a:srgbClr val="737373"/>
                </a:solidFill>
                <a:latin typeface="Univers"/>
                <a:cs typeface="Arial" panose="020B0604020202020204" pitchFamily="34" charset="0"/>
              </a:rPr>
              <a:t>: All supporting documents (e.g., signature and declaration pages, etc.) must be received no later than </a:t>
            </a:r>
            <a:r>
              <a:rPr lang="en-US" sz="1600" dirty="0">
                <a:solidFill>
                  <a:srgbClr val="E7191C"/>
                </a:solidFill>
                <a:latin typeface="Univers"/>
                <a:cs typeface="Arial" panose="020B0604020202020204" pitchFamily="34" charset="0"/>
              </a:rPr>
              <a:t>40 days before the end of your study period. </a:t>
            </a: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1600" b="1" u="sng" dirty="0">
                <a:solidFill>
                  <a:srgbClr val="737373"/>
                </a:solidFill>
                <a:latin typeface="Univers"/>
                <a:cs typeface="Arial" panose="020B0604020202020204" pitchFamily="34" charset="0"/>
              </a:rPr>
              <a:t>Review deadline:</a:t>
            </a:r>
            <a:r>
              <a:rPr lang="en-US" sz="1600" b="1" dirty="0">
                <a:solidFill>
                  <a:srgbClr val="737373"/>
                </a:solidFill>
                <a:latin typeface="Univers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737373"/>
                </a:solidFill>
                <a:latin typeface="Univers"/>
                <a:cs typeface="Arial" panose="020B0604020202020204" pitchFamily="34" charset="0"/>
              </a:rPr>
              <a:t>All review request must be received no later than </a:t>
            </a:r>
            <a:r>
              <a:rPr lang="en-US" sz="1600" dirty="0">
                <a:solidFill>
                  <a:srgbClr val="E7191C"/>
                </a:solidFill>
                <a:latin typeface="Univers"/>
                <a:cs typeface="Arial" panose="020B0604020202020204" pitchFamily="34" charset="0"/>
              </a:rPr>
              <a:t>40 days before the end of your study period. </a:t>
            </a:r>
            <a:br>
              <a:rPr lang="en-US" sz="1600" dirty="0">
                <a:solidFill>
                  <a:srgbClr val="E7191C"/>
                </a:solidFill>
                <a:latin typeface="Univers"/>
                <a:cs typeface="Arial" panose="020B0604020202020204" pitchFamily="34" charset="0"/>
              </a:rPr>
            </a:br>
            <a:endParaRPr lang="en-US" sz="1600" dirty="0">
              <a:solidFill>
                <a:srgbClr val="E7191C"/>
              </a:solidFill>
              <a:latin typeface="Univers"/>
              <a:cs typeface="Arial" panose="020B0604020202020204" pitchFamily="34" charset="0"/>
            </a:endParaRP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737373"/>
                </a:solidFill>
                <a:latin typeface="Univers"/>
                <a:cs typeface="Arial" panose="020B0604020202020204" pitchFamily="34" charset="0"/>
              </a:rPr>
              <a:t>Apply online at ontario.ca/osap. </a:t>
            </a: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4619" y="162896"/>
            <a:ext cx="2826024" cy="3730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When do I apply?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3331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20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69695" y="-254257"/>
            <a:ext cx="1539167" cy="3541374"/>
          </a:xfrm>
          <a:prstGeom prst="rect">
            <a:avLst/>
          </a:prstGeom>
          <a:noFill/>
        </p:spPr>
        <p:txBody>
          <a:bodyPr wrap="square" lIns="216000" tIns="175500" bIns="210600" rtlCol="0">
            <a:spAutoFit/>
          </a:bodyPr>
          <a:lstStyle/>
          <a:p>
            <a:pPr algn="ctr" defTabSz="685783">
              <a:lnSpc>
                <a:spcPct val="130000"/>
              </a:lnSpc>
            </a:pPr>
            <a:r>
              <a:rPr lang="en-US" sz="5251" b="1" dirty="0">
                <a:solidFill>
                  <a:prstClr val="white"/>
                </a:solidFill>
                <a:latin typeface="Arial"/>
                <a:cs typeface="Arial"/>
              </a:rPr>
              <a:t>#1</a:t>
            </a:r>
            <a:r>
              <a:rPr lang="en-US" sz="3751" b="1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</a:p>
          <a:p>
            <a:pPr algn="ctr" defTabSz="685783">
              <a:lnSpc>
                <a:spcPct val="130000"/>
              </a:lnSpc>
            </a:pPr>
            <a:r>
              <a:rPr lang="en-US" sz="2251" baseline="30000" dirty="0">
                <a:solidFill>
                  <a:prstClr val="white"/>
                </a:solidFill>
                <a:latin typeface="Arial"/>
                <a:cs typeface="Arial"/>
              </a:rPr>
              <a:t>among Ontario colleges for pathways </a:t>
            </a:r>
            <a:br>
              <a:rPr lang="en-US" sz="2251" baseline="30000" dirty="0">
                <a:solidFill>
                  <a:prstClr val="white"/>
                </a:solidFill>
                <a:latin typeface="Arial"/>
                <a:cs typeface="Arial"/>
              </a:rPr>
            </a:br>
            <a:r>
              <a:rPr lang="en-US" sz="2251" baseline="30000" dirty="0">
                <a:solidFill>
                  <a:prstClr val="white"/>
                </a:solidFill>
                <a:latin typeface="Arial"/>
                <a:cs typeface="Arial"/>
              </a:rPr>
              <a:t>to other postsecondary institutions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173059" y="3315816"/>
            <a:ext cx="1290738" cy="7101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/>
            <a:r>
              <a:rPr lang="en-US" sz="6000" baseline="30000" dirty="0">
                <a:solidFill>
                  <a:prstClr val="black"/>
                </a:solidFill>
                <a:latin typeface="Times New Roman"/>
              </a:rPr>
              <a:t>300+</a:t>
            </a:r>
            <a:r>
              <a:rPr lang="en-US" sz="2251" baseline="30000" dirty="0">
                <a:solidFill>
                  <a:prstClr val="black"/>
                </a:solidFill>
                <a:latin typeface="Times New Roman"/>
              </a:rPr>
              <a:t> </a:t>
            </a:r>
          </a:p>
          <a:p>
            <a:pPr defTabSz="685783">
              <a:lnSpc>
                <a:spcPct val="0"/>
              </a:lnSpc>
            </a:pPr>
            <a:r>
              <a:rPr lang="en-US" sz="2251" baseline="30000" dirty="0">
                <a:solidFill>
                  <a:prstClr val="black"/>
                </a:solidFill>
                <a:latin typeface="Times New Roman"/>
              </a:rPr>
              <a:t>PROGRAMS</a:t>
            </a:r>
          </a:p>
        </p:txBody>
      </p:sp>
      <p:sp>
        <p:nvSpPr>
          <p:cNvPr id="8" name="Rectangle 7"/>
          <p:cNvSpPr/>
          <p:nvPr/>
        </p:nvSpPr>
        <p:spPr>
          <a:xfrm>
            <a:off x="1741651" y="209548"/>
            <a:ext cx="5046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/>
            <a:r>
              <a:rPr lang="en-US" sz="3600" i="1" baseline="30000" dirty="0">
                <a:solidFill>
                  <a:prstClr val="black"/>
                </a:solidFill>
                <a:latin typeface="Times New Roman"/>
              </a:rPr>
              <a:t>10 CAMPUSES IN THE GTA, YORK REGION AND PETERBOROUGH </a:t>
            </a:r>
          </a:p>
        </p:txBody>
      </p:sp>
      <p:sp>
        <p:nvSpPr>
          <p:cNvPr id="9" name="Rectangle 8"/>
          <p:cNvSpPr/>
          <p:nvPr/>
        </p:nvSpPr>
        <p:spPr>
          <a:xfrm>
            <a:off x="41750" y="4360883"/>
            <a:ext cx="1435619" cy="82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/>
            <a:r>
              <a:rPr lang="en-US" sz="3751" b="1" baseline="30000" dirty="0">
                <a:solidFill>
                  <a:srgbClr val="FFFFFF"/>
                </a:solidFill>
                <a:latin typeface="Arial"/>
              </a:rPr>
              <a:t>190,000</a:t>
            </a:r>
            <a:r>
              <a:rPr lang="en-US" sz="3375" b="1" baseline="30000" dirty="0">
                <a:solidFill>
                  <a:srgbClr val="FFFFFF"/>
                </a:solidFill>
                <a:latin typeface="Arial"/>
              </a:rPr>
              <a:t> </a:t>
            </a:r>
            <a:br>
              <a:rPr lang="en-US" sz="3375" b="1" baseline="30000" dirty="0">
                <a:solidFill>
                  <a:srgbClr val="FFFFFF"/>
                </a:solidFill>
                <a:latin typeface="Arial"/>
              </a:rPr>
            </a:br>
            <a:r>
              <a:rPr lang="en-US" sz="3375" b="1" baseline="30000" dirty="0">
                <a:solidFill>
                  <a:srgbClr val="FFFFFF"/>
                </a:solidFill>
                <a:latin typeface="Arial"/>
              </a:rPr>
              <a:t>ALUMNI</a:t>
            </a:r>
          </a:p>
        </p:txBody>
      </p:sp>
      <p:sp>
        <p:nvSpPr>
          <p:cNvPr id="2" name="Rectangle 1"/>
          <p:cNvSpPr/>
          <p:nvPr/>
        </p:nvSpPr>
        <p:spPr>
          <a:xfrm>
            <a:off x="3502559" y="1115828"/>
            <a:ext cx="341520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130000"/>
              </a:lnSpc>
            </a:pPr>
            <a:r>
              <a:rPr lang="en-US" sz="3000" baseline="30000" dirty="0">
                <a:solidFill>
                  <a:srgbClr val="FFFFFF"/>
                </a:solidFill>
                <a:latin typeface="Times New Roman"/>
              </a:rPr>
              <a:t>30,000 FULL-TIME STUDENTS AND 70,000 </a:t>
            </a:r>
            <a:br>
              <a:rPr lang="en-US" sz="3000" baseline="30000" dirty="0">
                <a:solidFill>
                  <a:srgbClr val="FFFFFF"/>
                </a:solidFill>
                <a:latin typeface="Times New Roman"/>
              </a:rPr>
            </a:br>
            <a:r>
              <a:rPr lang="en-US" sz="3000" baseline="30000" dirty="0">
                <a:solidFill>
                  <a:srgbClr val="FFFFFF"/>
                </a:solidFill>
                <a:latin typeface="Times New Roman"/>
              </a:rPr>
              <a:t>PART-TIME REGISTRANTS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4178556" y="2515670"/>
            <a:ext cx="2619487" cy="1842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30000"/>
              </a:lnSpc>
            </a:pPr>
            <a:r>
              <a:rPr lang="en-US" sz="2625" i="1" baseline="30000" dirty="0">
                <a:solidFill>
                  <a:prstClr val="black"/>
                </a:solidFill>
                <a:latin typeface="Times New Roman"/>
              </a:rPr>
              <a:t>SENECA IS HOME </a:t>
            </a:r>
            <a:br>
              <a:rPr lang="en-US" sz="2625" i="1" baseline="30000" dirty="0">
                <a:solidFill>
                  <a:prstClr val="black"/>
                </a:solidFill>
                <a:latin typeface="Times New Roman"/>
              </a:rPr>
            </a:br>
            <a:r>
              <a:rPr lang="en-US" sz="2625" i="1" baseline="30000" dirty="0">
                <a:solidFill>
                  <a:prstClr val="black"/>
                </a:solidFill>
                <a:latin typeface="Times New Roman"/>
              </a:rPr>
              <a:t>TO MORE THAN </a:t>
            </a:r>
            <a:br>
              <a:rPr lang="en-US" sz="2625" i="1" baseline="30000" dirty="0">
                <a:solidFill>
                  <a:prstClr val="black"/>
                </a:solidFill>
                <a:latin typeface="Times New Roman"/>
              </a:rPr>
            </a:br>
            <a:r>
              <a:rPr lang="en-US" sz="2625" b="1" i="1" baseline="30000" dirty="0">
                <a:solidFill>
                  <a:prstClr val="black"/>
                </a:solidFill>
                <a:latin typeface="Times New Roman"/>
              </a:rPr>
              <a:t>7,000</a:t>
            </a:r>
            <a:r>
              <a:rPr lang="en-US" sz="2625" i="1" baseline="30000" dirty="0">
                <a:solidFill>
                  <a:prstClr val="black"/>
                </a:solidFill>
                <a:latin typeface="Times New Roman"/>
              </a:rPr>
              <a:t> INTERNATIONAL </a:t>
            </a:r>
            <a:br>
              <a:rPr lang="en-US" sz="2625" i="1" baseline="30000" dirty="0">
                <a:solidFill>
                  <a:prstClr val="black"/>
                </a:solidFill>
                <a:latin typeface="Times New Roman"/>
              </a:rPr>
            </a:br>
            <a:r>
              <a:rPr lang="en-US" sz="2625" i="1" baseline="30000" dirty="0">
                <a:solidFill>
                  <a:prstClr val="black"/>
                </a:solidFill>
                <a:latin typeface="Times New Roman"/>
              </a:rPr>
              <a:t>STUDENTS FROM </a:t>
            </a:r>
            <a:br>
              <a:rPr lang="en-US" sz="2625" i="1" baseline="30000" dirty="0">
                <a:solidFill>
                  <a:prstClr val="black"/>
                </a:solidFill>
                <a:latin typeface="Times New Roman"/>
              </a:rPr>
            </a:br>
            <a:r>
              <a:rPr lang="en-US" sz="2625" b="1" i="1" baseline="30000" dirty="0">
                <a:solidFill>
                  <a:prstClr val="black"/>
                </a:solidFill>
                <a:latin typeface="Times New Roman"/>
              </a:rPr>
              <a:t>150 </a:t>
            </a:r>
            <a:r>
              <a:rPr lang="en-US" sz="2625" i="1" baseline="30000" dirty="0">
                <a:solidFill>
                  <a:prstClr val="black"/>
                </a:solidFill>
                <a:latin typeface="Times New Roman"/>
              </a:rPr>
              <a:t>COUNTRIES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34154" y="2676050"/>
            <a:ext cx="2317147" cy="1515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/>
            <a:r>
              <a:rPr lang="en-US" sz="13874" b="1" baseline="30000" dirty="0">
                <a:solidFill>
                  <a:prstClr val="black"/>
                </a:solidFill>
                <a:latin typeface="Times New Roman"/>
              </a:rPr>
              <a:t>9/10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58586" y="1206181"/>
            <a:ext cx="1615447" cy="1246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/>
            <a:r>
              <a:rPr lang="en-US" sz="3751" b="1" baseline="30000" dirty="0">
                <a:solidFill>
                  <a:srgbClr val="FFFFFF"/>
                </a:solidFill>
                <a:latin typeface="Arial"/>
              </a:rPr>
              <a:t>500+ </a:t>
            </a:r>
            <a:br>
              <a:rPr lang="en-US" sz="3751" b="1" baseline="30000" dirty="0">
                <a:solidFill>
                  <a:srgbClr val="FFFFFF"/>
                </a:solidFill>
                <a:latin typeface="Arial"/>
              </a:rPr>
            </a:br>
            <a:r>
              <a:rPr lang="en-US" sz="3751" b="1" baseline="30000" dirty="0">
                <a:solidFill>
                  <a:srgbClr val="FFFFFF"/>
                </a:solidFill>
                <a:latin typeface="Arial"/>
              </a:rPr>
              <a:t>CAREER OPTIONS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544975" y="203274"/>
            <a:ext cx="0" cy="4744943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53093" y="3093687"/>
            <a:ext cx="122158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53093" y="4108185"/>
            <a:ext cx="122158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789136" y="1012649"/>
            <a:ext cx="482056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787274" y="2346578"/>
            <a:ext cx="482056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366573" y="1168991"/>
            <a:ext cx="5281" cy="1002713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254130" y="2536143"/>
            <a:ext cx="6729" cy="161676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791219" y="4390229"/>
            <a:ext cx="482056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736107" y="3615911"/>
            <a:ext cx="242314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90000"/>
              </a:lnSpc>
            </a:pPr>
            <a:r>
              <a:rPr lang="en-US" sz="3000" baseline="30000" dirty="0">
                <a:solidFill>
                  <a:prstClr val="black"/>
                </a:solidFill>
                <a:latin typeface="Times New Roman"/>
              </a:rPr>
              <a:t>college graduates </a:t>
            </a:r>
            <a:br>
              <a:rPr lang="en-US" sz="3000" baseline="30000" dirty="0">
                <a:solidFill>
                  <a:prstClr val="black"/>
                </a:solidFill>
                <a:latin typeface="Times New Roman"/>
              </a:rPr>
            </a:br>
            <a:r>
              <a:rPr lang="en-US" sz="3000" baseline="30000" dirty="0">
                <a:solidFill>
                  <a:prstClr val="black"/>
                </a:solidFill>
                <a:latin typeface="Times New Roman"/>
              </a:rPr>
              <a:t>find jobs in their</a:t>
            </a:r>
            <a:r>
              <a:rPr lang="en-US" sz="30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000" baseline="30000" dirty="0">
                <a:solidFill>
                  <a:prstClr val="black"/>
                </a:solidFill>
                <a:latin typeface="Times New Roman"/>
              </a:rPr>
              <a:t>field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87274" y="4492461"/>
            <a:ext cx="48929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400" baseline="30000" dirty="0">
                <a:solidFill>
                  <a:prstClr val="white"/>
                </a:solidFill>
                <a:latin typeface="Arial"/>
                <a:cs typeface="Arial"/>
              </a:rPr>
              <a:t>4,000+ STUDENTS MOVE BETWEEN SENECA AND ONTARIO UNIVERSITIES ANNUALLY</a:t>
            </a:r>
          </a:p>
        </p:txBody>
      </p:sp>
    </p:spTree>
    <p:extLst>
      <p:ext uri="{BB962C8B-B14F-4D97-AF65-F5344CB8AC3E}">
        <p14:creationId xmlns:p14="http://schemas.microsoft.com/office/powerpoint/2010/main" val="24381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650"/>
                            </p:stCondLst>
                            <p:childTnLst>
                              <p:par>
                                <p:cTn id="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15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6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15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65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2" grpId="0"/>
      <p:bldP spid="3" grpId="0"/>
      <p:bldP spid="6" grpId="0"/>
      <p:bldP spid="11" grpId="0"/>
      <p:bldP spid="3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5227" y="894433"/>
            <a:ext cx="646374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 defTabSz="457189">
              <a:buFont typeface="+mj-lt"/>
              <a:buAutoNum type="arabicPeriod"/>
              <a:defRPr/>
            </a:pPr>
            <a:r>
              <a:rPr lang="en-US" sz="1400" dirty="0">
                <a:solidFill>
                  <a:srgbClr val="737373"/>
                </a:solidFill>
                <a:latin typeface="Univers"/>
              </a:rPr>
              <a:t>Go to </a:t>
            </a:r>
            <a:r>
              <a:rPr lang="en-US" sz="1400" dirty="0">
                <a:solidFill>
                  <a:srgbClr val="0000FF"/>
                </a:solidFill>
                <a:latin typeface="Univers"/>
              </a:rPr>
              <a:t>ontario.ca/osap </a:t>
            </a:r>
          </a:p>
          <a:p>
            <a:pPr marL="342891" indent="-342891" defTabSz="457189">
              <a:buFont typeface="+mj-lt"/>
              <a:buAutoNum type="arabicPeriod"/>
              <a:defRPr/>
            </a:pPr>
            <a:r>
              <a:rPr lang="en-US" sz="1400" dirty="0">
                <a:solidFill>
                  <a:srgbClr val="737373"/>
                </a:solidFill>
                <a:latin typeface="Univers"/>
              </a:rPr>
              <a:t>Click “Apply” to register as a new user. You’ll create your OSAP profile and be assigned an </a:t>
            </a:r>
            <a:r>
              <a:rPr lang="en-US" sz="1400" b="1" dirty="0">
                <a:solidFill>
                  <a:srgbClr val="E7191C"/>
                </a:solidFill>
                <a:latin typeface="Univers"/>
              </a:rPr>
              <a:t>OSAP Access Number </a:t>
            </a:r>
            <a:r>
              <a:rPr lang="en-US" sz="1400" dirty="0">
                <a:solidFill>
                  <a:srgbClr val="E7191C"/>
                </a:solidFill>
                <a:latin typeface="Univers"/>
              </a:rPr>
              <a:t>(OAN)</a:t>
            </a:r>
          </a:p>
          <a:p>
            <a:pPr marL="342891" indent="-342891" defTabSz="457189">
              <a:buFont typeface="+mj-lt"/>
              <a:buAutoNum type="arabicPeriod"/>
              <a:defRPr/>
            </a:pPr>
            <a:r>
              <a:rPr lang="en-US" sz="1400" dirty="0">
                <a:solidFill>
                  <a:srgbClr val="737373"/>
                </a:solidFill>
                <a:latin typeface="Univers"/>
              </a:rPr>
              <a:t>In spring 2018, complete your application at </a:t>
            </a:r>
            <a:r>
              <a:rPr lang="en-US" sz="1400" dirty="0">
                <a:solidFill>
                  <a:srgbClr val="0000FF"/>
                </a:solidFill>
                <a:latin typeface="Univers"/>
              </a:rPr>
              <a:t>ontario.ca/osap</a:t>
            </a:r>
            <a:r>
              <a:rPr lang="en-US" sz="1400" dirty="0">
                <a:solidFill>
                  <a:srgbClr val="737373"/>
                </a:solidFill>
                <a:latin typeface="Univers"/>
              </a:rPr>
              <a:t>. You may need information from your parent(s) or spouse to submit your application.</a:t>
            </a:r>
          </a:p>
          <a:p>
            <a:pPr marL="342891" indent="-342891" defTabSz="457189">
              <a:buFont typeface="+mj-lt"/>
              <a:buAutoNum type="arabicPeriod"/>
              <a:defRPr/>
            </a:pPr>
            <a:r>
              <a:rPr lang="en-US" sz="1400" dirty="0">
                <a:solidFill>
                  <a:srgbClr val="737373"/>
                </a:solidFill>
                <a:latin typeface="Univers"/>
              </a:rPr>
              <a:t>After you submit your application, gather your required supporting documentation.</a:t>
            </a:r>
          </a:p>
          <a:p>
            <a:pPr marL="342891" indent="-342891" defTabSz="457189">
              <a:buFont typeface="+mj-lt"/>
              <a:buAutoNum type="arabicPeriod"/>
              <a:defRPr/>
            </a:pPr>
            <a:r>
              <a:rPr lang="en-US" sz="1400" dirty="0">
                <a:solidFill>
                  <a:srgbClr val="737373"/>
                </a:solidFill>
                <a:latin typeface="Univers"/>
              </a:rPr>
              <a:t>Upload, mail or deliver it in-person to your financial aid office right away to avoid processing delays.</a:t>
            </a:r>
          </a:p>
          <a:p>
            <a:pPr marL="342891" indent="-342891" defTabSz="457189">
              <a:buFont typeface="+mj-lt"/>
              <a:buAutoNum type="arabicPeriod"/>
              <a:defRPr/>
            </a:pPr>
            <a:r>
              <a:rPr lang="en-US" sz="1400" dirty="0">
                <a:solidFill>
                  <a:srgbClr val="737373"/>
                </a:solidFill>
                <a:latin typeface="Univers"/>
              </a:rPr>
              <a:t>Print your </a:t>
            </a:r>
            <a:r>
              <a:rPr lang="en-US" sz="1400" b="1" dirty="0">
                <a:solidFill>
                  <a:srgbClr val="E7191C"/>
                </a:solidFill>
                <a:latin typeface="Univers"/>
              </a:rPr>
              <a:t>Master Student Financial Assistance Agreement </a:t>
            </a:r>
            <a:r>
              <a:rPr lang="en-US" sz="1400" dirty="0">
                <a:solidFill>
                  <a:srgbClr val="E7191C"/>
                </a:solidFill>
                <a:latin typeface="Univers"/>
              </a:rPr>
              <a:t>(MSFAA). </a:t>
            </a:r>
            <a:r>
              <a:rPr lang="en-US" sz="1400" dirty="0">
                <a:solidFill>
                  <a:srgbClr val="737373"/>
                </a:solidFill>
                <a:latin typeface="Univers"/>
              </a:rPr>
              <a:t>Sign and take it with your required ID to a designated </a:t>
            </a:r>
            <a:r>
              <a:rPr lang="en-US" sz="1400" b="1" dirty="0">
                <a:solidFill>
                  <a:srgbClr val="E7191C"/>
                </a:solidFill>
                <a:latin typeface="Univers"/>
              </a:rPr>
              <a:t>Canada Post </a:t>
            </a:r>
            <a:r>
              <a:rPr lang="en-US" sz="1400" dirty="0">
                <a:solidFill>
                  <a:srgbClr val="737373"/>
                </a:solidFill>
                <a:latin typeface="Univers"/>
              </a:rPr>
              <a:t>location.</a:t>
            </a:r>
          </a:p>
          <a:p>
            <a:pPr marL="342891" indent="-342891" defTabSz="457189">
              <a:buFont typeface="+mj-lt"/>
              <a:buAutoNum type="arabicPeriod"/>
              <a:defRPr/>
            </a:pPr>
            <a:r>
              <a:rPr lang="en-US" sz="1400" dirty="0">
                <a:solidFill>
                  <a:srgbClr val="737373"/>
                </a:solidFill>
                <a:latin typeface="Univers"/>
              </a:rPr>
              <a:t>Track the status of your application on your OSAP account. Check out your </a:t>
            </a:r>
            <a:r>
              <a:rPr lang="en-US" sz="1400" b="1" dirty="0">
                <a:solidFill>
                  <a:srgbClr val="E7191C"/>
                </a:solidFill>
                <a:latin typeface="Univers"/>
              </a:rPr>
              <a:t>Message Centre </a:t>
            </a:r>
            <a:r>
              <a:rPr lang="en-US" sz="1400" dirty="0">
                <a:solidFill>
                  <a:srgbClr val="737373"/>
                </a:solidFill>
                <a:latin typeface="Univers"/>
              </a:rPr>
              <a:t>for the latest information on your application, including how and when you’ll get your OSAP funding.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7870" y="215905"/>
            <a:ext cx="3713921" cy="3730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Steps to apply to OSAP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4020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4618" y="962078"/>
            <a:ext cx="61721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&amp; program</a:t>
            </a: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endParaRPr lang="en-US" sz="1600" dirty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SIN # &amp; income amount for previous year and current monthly estimates</a:t>
            </a: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endParaRPr lang="en-US" sz="1600" dirty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Spousal SIN # &amp; income: for previous year</a:t>
            </a: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endParaRPr lang="en-US" sz="1600" dirty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Parental SIN # &amp; income if student wishes to apply for the Ontario Student Grant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4618" y="215905"/>
            <a:ext cx="5575851" cy="3730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information do I need to apply?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1674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592" y="883858"/>
            <a:ext cx="63444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737373"/>
                </a:solidFill>
                <a:latin typeface="Univers"/>
              </a:rPr>
              <a:t>Full-time students </a:t>
            </a:r>
            <a:r>
              <a:rPr lang="en-US" dirty="0">
                <a:solidFill>
                  <a:srgbClr val="737373"/>
                </a:solidFill>
                <a:latin typeface="Univers"/>
              </a:rPr>
              <a:t>: taking 60% or more of a full course load.</a:t>
            </a: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737373"/>
              </a:solidFill>
              <a:latin typeface="Univers"/>
            </a:endParaRP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737373"/>
                </a:solidFill>
                <a:latin typeface="Univers"/>
              </a:rPr>
              <a:t>Part-time students </a:t>
            </a:r>
            <a:r>
              <a:rPr lang="en-US" dirty="0">
                <a:solidFill>
                  <a:srgbClr val="737373"/>
                </a:solidFill>
                <a:latin typeface="Univers"/>
              </a:rPr>
              <a:t>: taking 20-59% of a full course load.</a:t>
            </a: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737373"/>
              </a:solidFill>
              <a:latin typeface="Univers"/>
            </a:endParaRPr>
          </a:p>
          <a:p>
            <a:pPr marL="285744" indent="-285744" defTabSz="457189"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737373"/>
                </a:solidFill>
                <a:latin typeface="Univers"/>
              </a:rPr>
              <a:t>Students with a permanent disability</a:t>
            </a:r>
            <a:r>
              <a:rPr lang="en-US" dirty="0">
                <a:solidFill>
                  <a:srgbClr val="737373"/>
                </a:solidFill>
                <a:latin typeface="Univers"/>
              </a:rPr>
              <a:t>:</a:t>
            </a:r>
          </a:p>
          <a:p>
            <a:pPr marL="742932" lvl="1" indent="-285744" defTabSz="457189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737373"/>
                </a:solidFill>
                <a:latin typeface="Univers"/>
              </a:rPr>
              <a:t>40%+ of a full course load = full-time student</a:t>
            </a:r>
          </a:p>
          <a:p>
            <a:pPr marL="742932" lvl="1" indent="-285744" defTabSz="457189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737373"/>
                </a:solidFill>
                <a:latin typeface="Univers"/>
              </a:rPr>
              <a:t>20-39% of a full course load = part-time student.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4618" y="213149"/>
            <a:ext cx="2348947" cy="3730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Course Load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6004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148" y="882564"/>
            <a:ext cx="65929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defTabSz="457189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OSAP 2018 application is now open</a:t>
            </a:r>
          </a:p>
          <a:p>
            <a:pPr marL="285744" indent="-285744" defTabSz="457189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You can have more than one OSAP application, for different schools or programs</a:t>
            </a:r>
          </a:p>
          <a:p>
            <a:pPr marL="285744" indent="-285744" defTabSz="457189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Both full-time and part-time students can apply for OSAP. </a:t>
            </a:r>
          </a:p>
          <a:p>
            <a:pPr marL="285744" indent="-285744" defTabSz="457189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You have to reapply for OSAP each academic year. </a:t>
            </a:r>
          </a:p>
          <a:p>
            <a:pPr marL="285744" indent="-285744" defTabSz="457189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When you apply for OSAP, you can choose to receive only grant funding if you don’t want the loan.</a:t>
            </a:r>
          </a:p>
          <a:p>
            <a:pPr marL="285744" indent="-285744" defTabSz="457189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If there are unexpected changes to your situation (program, income </a:t>
            </a:r>
            <a:r>
              <a:rPr lang="en-US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etc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Univers"/>
              </a:rPr>
              <a:t>) after you apply make sure you update your application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8722" y="233027"/>
            <a:ext cx="6291469" cy="3730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else do I need to know about OSAP?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6246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378715" y="1615160"/>
            <a:ext cx="2340138" cy="1518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Apply Here: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>
                <a:solidFill>
                  <a:srgbClr val="0000FF"/>
                </a:solidFill>
              </a:rPr>
              <a:t>https</a:t>
            </a:r>
            <a:r>
              <a:rPr lang="en-US" sz="1600" dirty="0">
                <a:solidFill>
                  <a:srgbClr val="0000FF"/>
                </a:solidFill>
              </a:rPr>
              <a:t>://www.ontario.ca/page/osap-ontario-student-assistance-program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185530"/>
            <a:ext cx="5965135" cy="369968"/>
          </a:xfrm>
        </p:spPr>
        <p:txBody>
          <a:bodyPr/>
          <a:lstStyle/>
          <a:p>
            <a:r>
              <a:rPr lang="en-US" sz="2000" dirty="0" smtClean="0"/>
              <a:t>Ontario Student Assistance Program (OSAP)</a:t>
            </a:r>
            <a:endParaRPr lang="en-US" sz="2000" dirty="0"/>
          </a:p>
        </p:txBody>
      </p:sp>
      <p:pic>
        <p:nvPicPr>
          <p:cNvPr id="4" name="Picture 3" descr="OSAP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" b="2654"/>
          <a:stretch/>
        </p:blipFill>
        <p:spPr>
          <a:xfrm>
            <a:off x="258362" y="861390"/>
            <a:ext cx="3969759" cy="3392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51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38" y="1141013"/>
            <a:ext cx="3484975" cy="156375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-683618" y="701041"/>
            <a:ext cx="7048325" cy="3806191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333" y="854764"/>
            <a:ext cx="2920995" cy="37288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14694" y="762001"/>
            <a:ext cx="672119" cy="318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dirty="0">
              <a:solidFill>
                <a:prstClr val="white"/>
              </a:solidFill>
              <a:latin typeface="Univers"/>
            </a:endParaRPr>
          </a:p>
        </p:txBody>
      </p:sp>
    </p:spTree>
    <p:extLst>
      <p:ext uri="{BB962C8B-B14F-4D97-AF65-F5344CB8AC3E}">
        <p14:creationId xmlns:p14="http://schemas.microsoft.com/office/powerpoint/2010/main" val="4024523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49088" y="834888"/>
            <a:ext cx="6622773" cy="384313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+mn-lt"/>
              </a:rPr>
              <a:t>Gives students an estimate as to how much OSAP they may receive</a:t>
            </a:r>
          </a:p>
          <a:p>
            <a:r>
              <a:rPr lang="en-US" sz="1600" dirty="0" smtClean="0">
                <a:latin typeface="+mn-lt"/>
              </a:rPr>
              <a:t>Great way for student to budget for the year </a:t>
            </a:r>
          </a:p>
          <a:p>
            <a:endParaRPr lang="en-US" sz="1600" dirty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r>
              <a:rPr lang="en-US" sz="1400" dirty="0">
                <a:latin typeface="+mn-lt"/>
                <a:hlinkClick r:id="rId2"/>
              </a:rPr>
              <a:t>https://</a:t>
            </a:r>
            <a:r>
              <a:rPr lang="en-US" sz="1400" dirty="0" smtClean="0">
                <a:latin typeface="+mn-lt"/>
                <a:hlinkClick r:id="rId2"/>
              </a:rPr>
              <a:t>osap.gov.on.ca/AidEstimatorWeb/enterapp/enter.xhtml?lang=en</a:t>
            </a:r>
            <a:endParaRPr lang="en-US" sz="1400" dirty="0" smtClean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OSAP Aid Estimator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91" t="2965" r="1941" b="7311"/>
          <a:stretch/>
        </p:blipFill>
        <p:spPr>
          <a:xfrm>
            <a:off x="173935" y="1626853"/>
            <a:ext cx="6510130" cy="225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66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+mn-lt"/>
              </a:rPr>
              <a:t>Things that can impact your OSAP entitlement and/or eligibility</a:t>
            </a:r>
            <a:r>
              <a:rPr lang="en-US" b="1" dirty="0" smtClean="0">
                <a:latin typeface="+mn-lt"/>
              </a:rPr>
              <a:t>:</a:t>
            </a:r>
          </a:p>
          <a:p>
            <a:endParaRPr lang="en-US" dirty="0">
              <a:latin typeface="+mn-lt"/>
            </a:endParaRPr>
          </a:p>
          <a:p>
            <a:r>
              <a:rPr lang="en-US" dirty="0" smtClean="0">
                <a:solidFill>
                  <a:srgbClr val="E7191C"/>
                </a:solidFill>
                <a:latin typeface="+mn-lt"/>
              </a:rPr>
              <a:t>Changes </a:t>
            </a:r>
            <a:r>
              <a:rPr lang="en-US" dirty="0">
                <a:solidFill>
                  <a:srgbClr val="E7191C"/>
                </a:solidFill>
                <a:latin typeface="+mn-lt"/>
              </a:rPr>
              <a:t>in course </a:t>
            </a:r>
            <a:r>
              <a:rPr lang="en-US" dirty="0" smtClean="0">
                <a:solidFill>
                  <a:srgbClr val="E7191C"/>
                </a:solidFill>
                <a:latin typeface="+mn-lt"/>
              </a:rPr>
              <a:t>load</a:t>
            </a:r>
          </a:p>
          <a:p>
            <a:r>
              <a:rPr lang="en-US" dirty="0" smtClean="0">
                <a:solidFill>
                  <a:srgbClr val="E7191C"/>
                </a:solidFill>
                <a:latin typeface="+mn-lt"/>
              </a:rPr>
              <a:t>Program changes</a:t>
            </a:r>
          </a:p>
          <a:p>
            <a:r>
              <a:rPr lang="en-US" dirty="0" smtClean="0">
                <a:solidFill>
                  <a:srgbClr val="E7191C"/>
                </a:solidFill>
                <a:latin typeface="+mn-lt"/>
              </a:rPr>
              <a:t>Failing </a:t>
            </a:r>
            <a:r>
              <a:rPr lang="en-US" dirty="0">
                <a:solidFill>
                  <a:srgbClr val="E7191C"/>
                </a:solidFill>
                <a:latin typeface="+mn-lt"/>
              </a:rPr>
              <a:t>to progress </a:t>
            </a:r>
            <a:r>
              <a:rPr lang="en-US" dirty="0" smtClean="0">
                <a:solidFill>
                  <a:srgbClr val="E7191C"/>
                </a:solidFill>
                <a:latin typeface="+mn-lt"/>
              </a:rPr>
              <a:t>academically</a:t>
            </a:r>
          </a:p>
          <a:p>
            <a:r>
              <a:rPr lang="en-US" dirty="0" smtClean="0">
                <a:solidFill>
                  <a:srgbClr val="E7191C"/>
                </a:solidFill>
                <a:latin typeface="+mn-lt"/>
              </a:rPr>
              <a:t>Changes </a:t>
            </a:r>
            <a:r>
              <a:rPr lang="en-US" dirty="0">
                <a:solidFill>
                  <a:srgbClr val="E7191C"/>
                </a:solidFill>
                <a:latin typeface="+mn-lt"/>
              </a:rPr>
              <a:t>in your financial situation (or your family’s</a:t>
            </a:r>
            <a:r>
              <a:rPr lang="en-US" dirty="0" smtClean="0">
                <a:solidFill>
                  <a:srgbClr val="E7191C"/>
                </a:solidFill>
                <a:latin typeface="+mn-lt"/>
              </a:rPr>
              <a:t>)</a:t>
            </a:r>
          </a:p>
          <a:p>
            <a:r>
              <a:rPr lang="en-US" dirty="0" smtClean="0">
                <a:solidFill>
                  <a:srgbClr val="E7191C"/>
                </a:solidFill>
                <a:latin typeface="+mn-lt"/>
              </a:rPr>
              <a:t>Withdrawing </a:t>
            </a:r>
            <a:r>
              <a:rPr lang="en-US" dirty="0">
                <a:solidFill>
                  <a:srgbClr val="E7191C"/>
                </a:solidFill>
                <a:latin typeface="+mn-lt"/>
              </a:rPr>
              <a:t>from studies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Aware!!!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295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latin typeface="+mn-lt"/>
              </a:rPr>
              <a:t>You could be </a:t>
            </a:r>
            <a:r>
              <a:rPr lang="en-US" dirty="0" smtClean="0">
                <a:latin typeface="+mn-lt"/>
              </a:rPr>
              <a:t>eligible: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If you demonstrate financial need through OSAP</a:t>
            </a:r>
          </a:p>
          <a:p>
            <a:r>
              <a:rPr lang="en-US" dirty="0">
                <a:latin typeface="+mn-lt"/>
              </a:rPr>
              <a:t>If you are diagnosed with a </a:t>
            </a:r>
            <a:r>
              <a:rPr lang="en-US" dirty="0" smtClean="0">
                <a:latin typeface="+mn-lt"/>
              </a:rPr>
              <a:t>permanent or temporary </a:t>
            </a:r>
            <a:r>
              <a:rPr lang="en-US" dirty="0">
                <a:latin typeface="+mn-lt"/>
              </a:rPr>
              <a:t>disability </a:t>
            </a:r>
          </a:p>
          <a:p>
            <a:r>
              <a:rPr lang="en-US" dirty="0">
                <a:latin typeface="+mn-lt"/>
              </a:rPr>
              <a:t>If there is a need for a type of service and/or equipment could support your participation in post-secondary studies (as determined by your counsellor from your psycho </a:t>
            </a:r>
            <a:r>
              <a:rPr lang="en-US" dirty="0" smtClean="0">
                <a:latin typeface="+mn-lt"/>
              </a:rPr>
              <a:t>educational </a:t>
            </a:r>
            <a:r>
              <a:rPr lang="en-US" dirty="0">
                <a:latin typeface="+mn-lt"/>
              </a:rPr>
              <a:t>assessment) </a:t>
            </a:r>
          </a:p>
          <a:p>
            <a:pPr lvl="1"/>
            <a:r>
              <a:rPr lang="en-US" dirty="0" smtClean="0">
                <a:latin typeface="+mn-lt"/>
              </a:rPr>
              <a:t>Equipment examples: Laptop/desktop, voice recognition software, etc..  </a:t>
            </a:r>
          </a:p>
          <a:p>
            <a:pPr lvl="1"/>
            <a:r>
              <a:rPr lang="en-US" dirty="0" smtClean="0">
                <a:latin typeface="+mn-lt"/>
              </a:rPr>
              <a:t>Service examples: Notetaking, tutoring, educational assistance, therapy 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Maximum is </a:t>
            </a:r>
            <a:r>
              <a:rPr lang="en-US" dirty="0" smtClean="0">
                <a:latin typeface="+mn-lt"/>
              </a:rPr>
              <a:t>up to $10,000 </a:t>
            </a:r>
            <a:r>
              <a:rPr lang="en-US" dirty="0">
                <a:latin typeface="+mn-lt"/>
              </a:rPr>
              <a:t>per academic </a:t>
            </a:r>
            <a:r>
              <a:rPr lang="en-US" dirty="0" smtClean="0">
                <a:latin typeface="+mn-lt"/>
              </a:rPr>
              <a:t>year</a:t>
            </a:r>
          </a:p>
          <a:p>
            <a:pPr marL="0" indent="0">
              <a:buNone/>
            </a:pPr>
            <a:endParaRPr lang="en-US" b="1" dirty="0">
              <a:latin typeface="+mn-lt"/>
            </a:endParaRPr>
          </a:p>
          <a:p>
            <a:pPr marL="0" indent="0">
              <a:buNone/>
            </a:pPr>
            <a:r>
              <a:rPr lang="en-US" b="1" dirty="0" smtClean="0">
                <a:latin typeface="+mn-lt"/>
              </a:rPr>
              <a:t>To apply, please schedule an appointment with the </a:t>
            </a:r>
            <a:r>
              <a:rPr lang="en-US" b="1" dirty="0" smtClean="0">
                <a:solidFill>
                  <a:srgbClr val="E7191C"/>
                </a:solidFill>
                <a:latin typeface="+mn-lt"/>
              </a:rPr>
              <a:t>Counselling and  Accessibility Office</a:t>
            </a:r>
            <a:r>
              <a:rPr lang="en-US" b="1" dirty="0" smtClean="0">
                <a:latin typeface="+mn-lt"/>
              </a:rPr>
              <a:t> to determine what your needs are and potentially what you could quality for</a:t>
            </a:r>
            <a:r>
              <a:rPr lang="en-US" dirty="0" smtClean="0">
                <a:latin typeface="+mn-lt"/>
              </a:rPr>
              <a:t>. </a:t>
            </a: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1612" y="13020"/>
            <a:ext cx="6132442" cy="588629"/>
          </a:xfrm>
        </p:spPr>
        <p:txBody>
          <a:bodyPr/>
          <a:lstStyle/>
          <a:p>
            <a:r>
              <a:rPr lang="en-US" sz="1400" dirty="0"/>
              <a:t>Bursary for Students with Disabilities and Canada Student Grant for Services and Equipment (BSWD)</a:t>
            </a:r>
          </a:p>
        </p:txBody>
      </p:sp>
    </p:spTree>
    <p:extLst>
      <p:ext uri="{BB962C8B-B14F-4D97-AF65-F5344CB8AC3E}">
        <p14:creationId xmlns:p14="http://schemas.microsoft.com/office/powerpoint/2010/main" val="2852640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14695" y="1314043"/>
            <a:ext cx="3828612" cy="1235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50"/>
            <a:r>
              <a:rPr lang="en-US" sz="371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 AID</a:t>
            </a:r>
            <a:br>
              <a:rPr lang="en-US" sz="371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71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TIMELINE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60747" y="2600325"/>
            <a:ext cx="493650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714500" y="2938610"/>
            <a:ext cx="3429000" cy="2482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14350"/>
            <a:r>
              <a:rPr lang="en-US" sz="1013" spc="33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STEPS TO FOLLOW</a:t>
            </a:r>
            <a:endParaRPr lang="en-US" sz="1013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19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6858000" cy="5143500"/>
          </a:xfrm>
          <a:prstGeom prst="rect">
            <a:avLst/>
          </a:prstGeom>
          <a:solidFill>
            <a:srgbClr val="E51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1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72822" y="1833647"/>
            <a:ext cx="528221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>
              <a:defRPr/>
            </a:pPr>
            <a:r>
              <a:rPr lang="en-US" sz="4500" b="1" dirty="0">
                <a:solidFill>
                  <a:prstClr val="white"/>
                </a:solidFill>
                <a:latin typeface="Arial"/>
              </a:rPr>
              <a:t>AREAS OF STUDY</a:t>
            </a:r>
            <a:endParaRPr lang="en-CA" sz="4500" b="1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12"/>
          <a:stretch/>
        </p:blipFill>
        <p:spPr>
          <a:xfrm>
            <a:off x="1" y="4"/>
            <a:ext cx="2286000" cy="10334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" t="19381" b="12384"/>
          <a:stretch/>
        </p:blipFill>
        <p:spPr>
          <a:xfrm>
            <a:off x="2279651" y="2"/>
            <a:ext cx="2286000" cy="10334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" t="33500" r="2144" b="1103"/>
          <a:stretch/>
        </p:blipFill>
        <p:spPr>
          <a:xfrm>
            <a:off x="4552952" y="-1"/>
            <a:ext cx="2311909" cy="1035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4" b="11673"/>
          <a:stretch/>
        </p:blipFill>
        <p:spPr>
          <a:xfrm>
            <a:off x="2" y="1028700"/>
            <a:ext cx="2281239" cy="1027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5" b="14693"/>
          <a:stretch/>
        </p:blipFill>
        <p:spPr>
          <a:xfrm>
            <a:off x="2279652" y="1028700"/>
            <a:ext cx="2279651" cy="1023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" b="32396"/>
          <a:stretch/>
        </p:blipFill>
        <p:spPr>
          <a:xfrm>
            <a:off x="4552950" y="1028701"/>
            <a:ext cx="2305051" cy="1028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2" r="3132" b="17085"/>
          <a:stretch/>
        </p:blipFill>
        <p:spPr>
          <a:xfrm>
            <a:off x="2" y="2051052"/>
            <a:ext cx="2286001" cy="10212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3" b="18928"/>
          <a:stretch/>
        </p:blipFill>
        <p:spPr>
          <a:xfrm>
            <a:off x="2279652" y="2051052"/>
            <a:ext cx="2283021" cy="10212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" t="9770" r="-493" b="23915"/>
          <a:stretch/>
        </p:blipFill>
        <p:spPr>
          <a:xfrm>
            <a:off x="4552951" y="2051052"/>
            <a:ext cx="2316479" cy="10212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3" b="21682"/>
          <a:stretch/>
        </p:blipFill>
        <p:spPr>
          <a:xfrm>
            <a:off x="0" y="3067052"/>
            <a:ext cx="2286000" cy="10215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18381" r="1048" b="24744"/>
          <a:stretch/>
        </p:blipFill>
        <p:spPr>
          <a:xfrm>
            <a:off x="2279650" y="3067050"/>
            <a:ext cx="2279651" cy="10216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5" b="24407"/>
          <a:stretch/>
        </p:blipFill>
        <p:spPr>
          <a:xfrm>
            <a:off x="4552950" y="3067050"/>
            <a:ext cx="2305051" cy="10191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" b="29650"/>
          <a:stretch/>
        </p:blipFill>
        <p:spPr>
          <a:xfrm>
            <a:off x="2" y="4084639"/>
            <a:ext cx="2289551" cy="10599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8" b="34260"/>
          <a:stretch/>
        </p:blipFill>
        <p:spPr>
          <a:xfrm>
            <a:off x="2279652" y="4084640"/>
            <a:ext cx="2279651" cy="10588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1" b="26430"/>
          <a:stretch/>
        </p:blipFill>
        <p:spPr>
          <a:xfrm>
            <a:off x="4552953" y="4084640"/>
            <a:ext cx="2308953" cy="10588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" y="2"/>
            <a:ext cx="825501" cy="507831"/>
          </a:xfrm>
          <a:prstGeom prst="rect">
            <a:avLst/>
          </a:prstGeom>
          <a:solidFill>
            <a:srgbClr val="E22031"/>
          </a:solidFill>
        </p:spPr>
        <p:txBody>
          <a:bodyPr wrap="square" lIns="68580" tIns="68580" rIns="68580" bIns="68580" rtlCol="0">
            <a:spAutoFit/>
          </a:bodyPr>
          <a:lstStyle/>
          <a:p>
            <a:pPr defTabSz="685783">
              <a:defRPr/>
            </a:pPr>
            <a:r>
              <a:rPr lang="en-US" sz="600" b="1" dirty="0">
                <a:solidFill>
                  <a:prstClr val="white"/>
                </a:solidFill>
                <a:latin typeface="Arial"/>
              </a:rPr>
              <a:t>ADVANCED MANUFACTURING &amp; SYSTEMS AUTOMATION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79650" y="1"/>
            <a:ext cx="711203" cy="415498"/>
          </a:xfrm>
          <a:prstGeom prst="rect">
            <a:avLst/>
          </a:prstGeom>
          <a:solidFill>
            <a:srgbClr val="E22031"/>
          </a:solidFill>
        </p:spPr>
        <p:txBody>
          <a:bodyPr wrap="square" lIns="68580" tIns="68580" rIns="68580" bIns="68580" rtlCol="0">
            <a:spAutoFit/>
          </a:bodyPr>
          <a:lstStyle/>
          <a:p>
            <a:pPr defTabSz="685783">
              <a:defRPr/>
            </a:pPr>
            <a:r>
              <a:rPr lang="en-US" sz="600" b="1" dirty="0">
                <a:solidFill>
                  <a:prstClr val="white"/>
                </a:solidFill>
                <a:latin typeface="Arial"/>
              </a:rPr>
              <a:t>ARTS, ANIMATION &amp; DESIGN</a:t>
            </a:r>
            <a:endParaRPr lang="en-US" sz="6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52952" y="3"/>
            <a:ext cx="501651" cy="230832"/>
          </a:xfrm>
          <a:prstGeom prst="rect">
            <a:avLst/>
          </a:prstGeom>
          <a:solidFill>
            <a:srgbClr val="E22031"/>
          </a:solidFill>
        </p:spPr>
        <p:txBody>
          <a:bodyPr wrap="square" lIns="68580" tIns="68580" rIns="68580" bIns="68580" rtlCol="0">
            <a:spAutoFit/>
          </a:bodyPr>
          <a:lstStyle/>
          <a:p>
            <a:pPr defTabSz="685783">
              <a:defRPr/>
            </a:pPr>
            <a:r>
              <a:rPr lang="en-US" sz="600" b="1" dirty="0">
                <a:solidFill>
                  <a:prstClr val="white"/>
                </a:solidFill>
                <a:latin typeface="Arial"/>
              </a:rPr>
              <a:t>AVIATION</a:t>
            </a:r>
            <a:endParaRPr lang="en-US" sz="6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" y="1028703"/>
            <a:ext cx="533399" cy="230832"/>
          </a:xfrm>
          <a:prstGeom prst="rect">
            <a:avLst/>
          </a:prstGeom>
          <a:solidFill>
            <a:srgbClr val="E22031"/>
          </a:solidFill>
        </p:spPr>
        <p:txBody>
          <a:bodyPr wrap="square" lIns="68580" tIns="68580" rIns="68580" bIns="68580" rtlCol="0">
            <a:spAutoFit/>
          </a:bodyPr>
          <a:lstStyle/>
          <a:p>
            <a:pPr defTabSz="685783">
              <a:defRPr/>
            </a:pPr>
            <a:r>
              <a:rPr lang="en-US" sz="600" b="1" dirty="0">
                <a:solidFill>
                  <a:prstClr val="white"/>
                </a:solidFill>
                <a:latin typeface="Arial"/>
              </a:rPr>
              <a:t>BUSINESS</a:t>
            </a:r>
            <a:endParaRPr lang="en-US" sz="6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79650" y="1028703"/>
            <a:ext cx="1568451" cy="230832"/>
          </a:xfrm>
          <a:prstGeom prst="rect">
            <a:avLst/>
          </a:prstGeom>
          <a:solidFill>
            <a:srgbClr val="E22031"/>
          </a:solidFill>
        </p:spPr>
        <p:txBody>
          <a:bodyPr wrap="square" lIns="68580" tIns="68580" rIns="68580" bIns="68580" rtlCol="0">
            <a:spAutoFit/>
          </a:bodyPr>
          <a:lstStyle/>
          <a:p>
            <a:pPr defTabSz="685783">
              <a:defRPr/>
            </a:pPr>
            <a:r>
              <a:rPr lang="en-US" sz="600" b="1" dirty="0">
                <a:solidFill>
                  <a:prstClr val="white"/>
                </a:solidFill>
                <a:latin typeface="Arial"/>
              </a:rPr>
              <a:t>BUSINESS </a:t>
            </a:r>
            <a:r>
              <a:rPr lang="mr-IN" sz="600" b="1" dirty="0">
                <a:solidFill>
                  <a:prstClr val="white"/>
                </a:solidFill>
                <a:latin typeface="Arial"/>
              </a:rPr>
              <a:t>–</a:t>
            </a:r>
            <a:r>
              <a:rPr lang="en-US" sz="600" b="1" dirty="0">
                <a:solidFill>
                  <a:prstClr val="white"/>
                </a:solidFill>
                <a:latin typeface="Arial"/>
              </a:rPr>
              <a:t> ACCOUNTING &amp; FINANCE</a:t>
            </a:r>
            <a:endParaRPr lang="en-US" sz="6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52950" y="1028704"/>
            <a:ext cx="933451" cy="323165"/>
          </a:xfrm>
          <a:prstGeom prst="rect">
            <a:avLst/>
          </a:prstGeom>
          <a:solidFill>
            <a:srgbClr val="E22031"/>
          </a:solidFill>
        </p:spPr>
        <p:txBody>
          <a:bodyPr wrap="square" lIns="68580" tIns="68580" rIns="68580" bIns="68580" rtlCol="0">
            <a:spAutoFit/>
          </a:bodyPr>
          <a:lstStyle/>
          <a:p>
            <a:pPr defTabSz="685783">
              <a:defRPr/>
            </a:pPr>
            <a:r>
              <a:rPr lang="en-US" sz="600" b="1" dirty="0">
                <a:solidFill>
                  <a:prstClr val="white"/>
                </a:solidFill>
                <a:latin typeface="Arial"/>
              </a:rPr>
              <a:t>COMMUNITY SERVICES</a:t>
            </a:r>
            <a:endParaRPr lang="en-US" sz="6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" y="2051052"/>
            <a:ext cx="1244600" cy="230832"/>
          </a:xfrm>
          <a:prstGeom prst="rect">
            <a:avLst/>
          </a:prstGeom>
          <a:solidFill>
            <a:srgbClr val="E22031"/>
          </a:solidFill>
        </p:spPr>
        <p:txBody>
          <a:bodyPr wrap="square" lIns="68580" tIns="68580" rIns="68580" bIns="68580" rtlCol="0">
            <a:spAutoFit/>
          </a:bodyPr>
          <a:lstStyle/>
          <a:p>
            <a:pPr defTabSz="685783">
              <a:defRPr/>
            </a:pPr>
            <a:r>
              <a:rPr lang="en-US" sz="600" b="1" dirty="0">
                <a:solidFill>
                  <a:prstClr val="white"/>
                </a:solidFill>
                <a:latin typeface="Arial"/>
              </a:rPr>
              <a:t>ENGINEERING TECHNOLOGY</a:t>
            </a:r>
            <a:endParaRPr lang="en-US" sz="6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79650" y="2051052"/>
            <a:ext cx="1009651" cy="230832"/>
          </a:xfrm>
          <a:prstGeom prst="rect">
            <a:avLst/>
          </a:prstGeom>
          <a:solidFill>
            <a:srgbClr val="E22031"/>
          </a:solidFill>
        </p:spPr>
        <p:txBody>
          <a:bodyPr wrap="square" lIns="68580" tIns="68580" rIns="68580" bIns="68580" rtlCol="0">
            <a:spAutoFit/>
          </a:bodyPr>
          <a:lstStyle/>
          <a:p>
            <a:pPr defTabSz="685783">
              <a:defRPr/>
            </a:pPr>
            <a:r>
              <a:rPr lang="en-US" sz="600" b="1" dirty="0">
                <a:solidFill>
                  <a:prstClr val="white"/>
                </a:solidFill>
                <a:latin typeface="Arial"/>
              </a:rPr>
              <a:t>FASHION &amp; ESTHETICS</a:t>
            </a:r>
            <a:endParaRPr lang="en-US" sz="6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52950" y="2051053"/>
            <a:ext cx="933451" cy="323165"/>
          </a:xfrm>
          <a:prstGeom prst="rect">
            <a:avLst/>
          </a:prstGeom>
          <a:solidFill>
            <a:srgbClr val="E22031"/>
          </a:solidFill>
        </p:spPr>
        <p:txBody>
          <a:bodyPr wrap="square" lIns="68580" tIns="68580" rIns="68580" bIns="68580" rtlCol="0">
            <a:spAutoFit/>
          </a:bodyPr>
          <a:lstStyle/>
          <a:p>
            <a:pPr defTabSz="685783">
              <a:defRPr/>
            </a:pPr>
            <a:r>
              <a:rPr lang="en-US" sz="600" b="1" dirty="0">
                <a:solidFill>
                  <a:prstClr val="white"/>
                </a:solidFill>
                <a:latin typeface="Arial"/>
              </a:rPr>
              <a:t>HEALTH &amp; WELLNESS</a:t>
            </a:r>
            <a:endParaRPr lang="en-US" sz="6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" y="3067052"/>
            <a:ext cx="1066799" cy="323165"/>
          </a:xfrm>
          <a:prstGeom prst="rect">
            <a:avLst/>
          </a:prstGeom>
          <a:solidFill>
            <a:srgbClr val="E22031"/>
          </a:solidFill>
        </p:spPr>
        <p:txBody>
          <a:bodyPr wrap="square" lIns="68580" tIns="68580" rIns="68580" bIns="68580" rtlCol="0">
            <a:spAutoFit/>
          </a:bodyPr>
          <a:lstStyle/>
          <a:p>
            <a:pPr defTabSz="685783">
              <a:defRPr/>
            </a:pPr>
            <a:r>
              <a:rPr lang="en-US" sz="600" b="1" dirty="0">
                <a:solidFill>
                  <a:srgbClr val="FFFFFF"/>
                </a:solidFill>
                <a:latin typeface="Arial"/>
              </a:rPr>
              <a:t>HOSPITALITY &amp; TOURISM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79652" y="3067052"/>
            <a:ext cx="1920875" cy="323165"/>
          </a:xfrm>
          <a:prstGeom prst="rect">
            <a:avLst/>
          </a:prstGeom>
          <a:solidFill>
            <a:srgbClr val="E22031"/>
          </a:solidFill>
        </p:spPr>
        <p:txBody>
          <a:bodyPr wrap="square" lIns="68580" tIns="68580" rIns="68580" bIns="68580" rtlCol="0">
            <a:spAutoFit/>
          </a:bodyPr>
          <a:lstStyle/>
          <a:p>
            <a:pPr defTabSz="685783">
              <a:defRPr/>
            </a:pPr>
            <a:r>
              <a:rPr lang="en-US" sz="600" b="1" dirty="0">
                <a:solidFill>
                  <a:prstClr val="white"/>
                </a:solidFill>
                <a:latin typeface="Arial"/>
              </a:rPr>
              <a:t>INFORMATION &amp; COMMUNICATIONS TECHNOLOGY</a:t>
            </a:r>
            <a:endParaRPr lang="en-US" sz="6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52952" y="3067052"/>
            <a:ext cx="1847851" cy="323165"/>
          </a:xfrm>
          <a:prstGeom prst="rect">
            <a:avLst/>
          </a:prstGeom>
          <a:solidFill>
            <a:srgbClr val="E22031"/>
          </a:solidFill>
        </p:spPr>
        <p:txBody>
          <a:bodyPr wrap="square" lIns="68580" tIns="68580" rIns="68580" bIns="68580" rtlCol="0">
            <a:spAutoFit/>
          </a:bodyPr>
          <a:lstStyle/>
          <a:p>
            <a:pPr defTabSz="685783">
              <a:defRPr/>
            </a:pPr>
            <a:r>
              <a:rPr lang="en-US" sz="600" b="1" dirty="0">
                <a:solidFill>
                  <a:prstClr val="white"/>
                </a:solidFill>
                <a:latin typeface="Arial"/>
              </a:rPr>
              <a:t>LAW, PUBLIC ADMINISTRATION &amp; PUBLIC SAFETY</a:t>
            </a:r>
            <a:endParaRPr lang="en-US" sz="6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5806" y="4084639"/>
            <a:ext cx="1332959" cy="323165"/>
          </a:xfrm>
          <a:prstGeom prst="rect">
            <a:avLst/>
          </a:prstGeom>
          <a:solidFill>
            <a:srgbClr val="E22031"/>
          </a:solidFill>
        </p:spPr>
        <p:txBody>
          <a:bodyPr wrap="square" lIns="68580" tIns="68580" rIns="68580" bIns="68580" rtlCol="0">
            <a:spAutoFit/>
          </a:bodyPr>
          <a:lstStyle/>
          <a:p>
            <a:pPr defTabSz="685783">
              <a:defRPr/>
            </a:pPr>
            <a:r>
              <a:rPr lang="en-US" sz="600" b="1" dirty="0">
                <a:solidFill>
                  <a:prstClr val="white"/>
                </a:solidFill>
                <a:latin typeface="Arial"/>
              </a:rPr>
              <a:t>LIBERAL ARTS &amp; SCIENCE AND UNIVERSITY TRANSFERS</a:t>
            </a:r>
            <a:endParaRPr lang="en-US" sz="6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79651" y="4084639"/>
            <a:ext cx="1219200" cy="230832"/>
          </a:xfrm>
          <a:prstGeom prst="rect">
            <a:avLst/>
          </a:prstGeom>
          <a:solidFill>
            <a:srgbClr val="E22031"/>
          </a:solidFill>
        </p:spPr>
        <p:txBody>
          <a:bodyPr wrap="square" lIns="68580" tIns="68580" rIns="68580" bIns="68580" rtlCol="0">
            <a:spAutoFit/>
          </a:bodyPr>
          <a:lstStyle/>
          <a:p>
            <a:pPr defTabSz="685783">
              <a:defRPr/>
            </a:pPr>
            <a:r>
              <a:rPr lang="en-US" sz="600" b="1" dirty="0">
                <a:solidFill>
                  <a:prstClr val="white"/>
                </a:solidFill>
                <a:latin typeface="Arial"/>
              </a:rPr>
              <a:t>MEDIA &amp; COMMUNICATIONS</a:t>
            </a:r>
            <a:endParaRPr lang="en-US" sz="6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52950" y="4084639"/>
            <a:ext cx="501651" cy="230832"/>
          </a:xfrm>
          <a:prstGeom prst="rect">
            <a:avLst/>
          </a:prstGeom>
          <a:solidFill>
            <a:srgbClr val="E22031"/>
          </a:solidFill>
        </p:spPr>
        <p:txBody>
          <a:bodyPr wrap="square" lIns="68580" tIns="68580" rIns="68580" bIns="68580" rtlCol="0">
            <a:spAutoFit/>
          </a:bodyPr>
          <a:lstStyle/>
          <a:p>
            <a:pPr defTabSz="685783">
              <a:defRPr/>
            </a:pPr>
            <a:r>
              <a:rPr lang="en-US" sz="600" b="1" dirty="0">
                <a:solidFill>
                  <a:prstClr val="white"/>
                </a:solidFill>
                <a:latin typeface="Arial"/>
              </a:rPr>
              <a:t>SCIENCE</a:t>
            </a:r>
            <a:endParaRPr lang="en-US" sz="6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9453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5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50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5840" y="782743"/>
            <a:ext cx="5783580" cy="333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endParaRPr lang="en-US" sz="1350" dirty="0">
              <a:solidFill>
                <a:prstClr val="white"/>
              </a:solidFill>
              <a:latin typeface="Minion Pro" panose="02040503050306020203" pitchFamily="18" charset="0"/>
            </a:endParaRPr>
          </a:p>
          <a:p>
            <a:pPr defTabSz="514350"/>
            <a:r>
              <a:rPr lang="en-US" sz="22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	</a:t>
            </a:r>
            <a:r>
              <a:rPr lang="en-US" sz="112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which institution you are attending and accept offer of admission</a:t>
            </a:r>
          </a:p>
          <a:p>
            <a:pPr defTabSz="514350"/>
            <a:endParaRPr lang="en-US" sz="1013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/>
            <a:r>
              <a:rPr lang="en-US" sz="22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1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112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tuition deposit</a:t>
            </a:r>
          </a:p>
          <a:p>
            <a:pPr defTabSz="514350"/>
            <a:endParaRPr lang="en-US" sz="1013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/>
            <a:r>
              <a:rPr lang="en-US" sz="22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1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112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for OSAP and submit all documents</a:t>
            </a:r>
          </a:p>
          <a:p>
            <a:pPr defTabSz="514350"/>
            <a:endParaRPr lang="en-US" sz="1013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/>
            <a:r>
              <a:rPr lang="en-US" sz="22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01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112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Disability Students – schedule an appointment with </a:t>
            </a:r>
            <a:br>
              <a:rPr lang="en-US" sz="112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2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	Counseling and Accessibility Services at your postsecondary institution</a:t>
            </a:r>
          </a:p>
          <a:p>
            <a:pPr defTabSz="514350"/>
            <a:endParaRPr lang="en-US" sz="1013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/>
            <a:r>
              <a:rPr lang="en-US" sz="22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01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112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for Scholarships and Bursaries</a:t>
            </a:r>
          </a:p>
          <a:p>
            <a:pPr defTabSz="514350"/>
            <a:endParaRPr lang="en-US" sz="1013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/>
            <a:r>
              <a:rPr lang="en-US" sz="22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01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112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any changes to financial aid and check statuses online</a:t>
            </a:r>
          </a:p>
        </p:txBody>
      </p:sp>
    </p:spTree>
    <p:extLst>
      <p:ext uri="{BB962C8B-B14F-4D97-AF65-F5344CB8AC3E}">
        <p14:creationId xmlns:p14="http://schemas.microsoft.com/office/powerpoint/2010/main" val="32825994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E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1"/>
            <a:ext cx="6858000" cy="5143500"/>
          </a:xfrm>
          <a:prstGeom prst="rect">
            <a:avLst/>
          </a:prstGeom>
          <a:solidFill>
            <a:srgbClr val="DDDE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endParaRPr lang="en-US" sz="135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9071" y="876301"/>
            <a:ext cx="268843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cs typeface="Arial" panose="020B0604020202020204" pitchFamily="34" charset="0"/>
              </a:rPr>
              <a:t>ONTARIO COLLEGE INFORMATION FAIR – </a:t>
            </a:r>
            <a:r>
              <a:rPr lang="en-US" altLang="en-US" sz="1200" b="1" dirty="0" err="1">
                <a:solidFill>
                  <a:srgbClr val="000000"/>
                </a:solidFill>
                <a:cs typeface="Arial" panose="020B0604020202020204" pitchFamily="34" charset="0"/>
              </a:rPr>
              <a:t>Enercare</a:t>
            </a:r>
            <a:r>
              <a:rPr lang="en-US" altLang="en-US" sz="1200" b="1" dirty="0">
                <a:solidFill>
                  <a:srgbClr val="000000"/>
                </a:solidFill>
                <a:cs typeface="Arial" panose="020B0604020202020204" pitchFamily="34" charset="0"/>
              </a:rPr>
              <a:t> Center </a:t>
            </a: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lang="en-CA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E51F2C"/>
                </a:solidFill>
                <a:cs typeface="Arial" panose="020B0604020202020204" pitchFamily="34" charset="0"/>
              </a:rPr>
              <a:t>Tuesday October 23, 2018</a:t>
            </a:r>
            <a:endParaRPr lang="en-CA" altLang="en-US" sz="1200" dirty="0">
              <a:solidFill>
                <a:srgbClr val="E51F2C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5:00 p.m. – 9:00 p.m.</a:t>
            </a:r>
            <a:endParaRPr lang="en-CA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 </a:t>
            </a: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E51F2C"/>
                </a:solidFill>
                <a:cs typeface="Arial" panose="020B0604020202020204" pitchFamily="34" charset="0"/>
              </a:rPr>
              <a:t>Wednesday, October 24, 2018</a:t>
            </a:r>
            <a:endParaRPr lang="en-CA" altLang="en-US" sz="1200" dirty="0">
              <a:solidFill>
                <a:srgbClr val="E51F2C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9:00 a.m. – 2:00 p.m.</a:t>
            </a:r>
            <a:endParaRPr lang="en-CA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lang="en-CA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9070" y="2686050"/>
            <a:ext cx="303133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cs typeface="Arial" panose="020B0604020202020204" pitchFamily="34" charset="0"/>
              </a:rPr>
              <a:t>OPEN HOUSE</a:t>
            </a:r>
            <a:endParaRPr lang="en-CA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E51F2C"/>
                </a:solidFill>
                <a:cs typeface="Arial" panose="020B0604020202020204" pitchFamily="34" charset="0"/>
              </a:rPr>
              <a:t>Saturday</a:t>
            </a:r>
            <a:r>
              <a:rPr lang="en-US" altLang="en-US" sz="1200" dirty="0">
                <a:solidFill>
                  <a:srgbClr val="E51F2C"/>
                </a:solidFill>
                <a:cs typeface="Arial" panose="020B0604020202020204" pitchFamily="34" charset="0"/>
              </a:rPr>
              <a:t>, November 24, 2018</a:t>
            </a:r>
            <a:endParaRPr lang="en-CA" altLang="en-US" sz="1200" dirty="0">
              <a:solidFill>
                <a:srgbClr val="E51F2C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10:00 a.m. to 2:00 p.m.</a:t>
            </a:r>
            <a:endParaRPr lang="en-CA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lang="en-CA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E51F2C"/>
                </a:solidFill>
                <a:cs typeface="Arial" panose="020B0604020202020204" pitchFamily="34" charset="0"/>
              </a:rPr>
              <a:t>Saturday, April 6</a:t>
            </a:r>
            <a:r>
              <a:rPr lang="en-US" altLang="en-US" sz="1200" dirty="0" smtClean="0">
                <a:solidFill>
                  <a:srgbClr val="E51F2C"/>
                </a:solidFill>
                <a:cs typeface="Arial" panose="020B0604020202020204" pitchFamily="34" charset="0"/>
              </a:rPr>
              <a:t>, </a:t>
            </a:r>
            <a:r>
              <a:rPr lang="en-US" altLang="en-US" sz="1200" dirty="0">
                <a:solidFill>
                  <a:srgbClr val="E51F2C"/>
                </a:solidFill>
                <a:cs typeface="Arial" panose="020B0604020202020204" pitchFamily="34" charset="0"/>
              </a:rPr>
              <a:t>2019</a:t>
            </a:r>
            <a:endParaRPr lang="en-CA" altLang="en-US" sz="1200" dirty="0">
              <a:solidFill>
                <a:srgbClr val="E51F2C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10:00 a.m. to 2:00 p.m.</a:t>
            </a:r>
            <a:endParaRPr lang="en-CA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lang="en-CA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FF0000"/>
                </a:solidFill>
                <a:cs typeface="Arial" panose="020B0604020202020204" pitchFamily="34" charset="0"/>
              </a:rPr>
              <a:t>Wednesday July </a:t>
            </a:r>
            <a:r>
              <a:rPr lang="en-US" altLang="en-US" sz="1200" dirty="0" smtClean="0">
                <a:solidFill>
                  <a:srgbClr val="FF0000"/>
                </a:solidFill>
                <a:cs typeface="Arial" panose="020B0604020202020204" pitchFamily="34" charset="0"/>
              </a:rPr>
              <a:t>17, </a:t>
            </a:r>
            <a:r>
              <a:rPr lang="en-US" altLang="en-US" sz="1200" dirty="0">
                <a:solidFill>
                  <a:srgbClr val="FF0000"/>
                </a:solidFill>
                <a:cs typeface="Arial" panose="020B0604020202020204" pitchFamily="34" charset="0"/>
              </a:rPr>
              <a:t>2018</a:t>
            </a: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4:00 p.m. to 8:00 </a:t>
            </a:r>
            <a:r>
              <a:rPr lang="en-US" altLang="en-US" sz="1200" dirty="0" smtClean="0">
                <a:solidFill>
                  <a:srgbClr val="000000"/>
                </a:solidFill>
                <a:cs typeface="Arial" panose="020B0604020202020204" pitchFamily="34" charset="0"/>
              </a:rPr>
              <a:t>p.m.</a:t>
            </a:r>
            <a:endParaRPr lang="en-CA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lang="en-CA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829053" y="1293019"/>
            <a:ext cx="291584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cs typeface="Arial" panose="020B0604020202020204" pitchFamily="34" charset="0"/>
              </a:rPr>
              <a:t>CAMPUS TOURS</a:t>
            </a: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lang="en-CA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Available </a:t>
            </a:r>
            <a:r>
              <a:rPr lang="en-US" altLang="en-US" sz="1200" u="sng" dirty="0">
                <a:solidFill>
                  <a:srgbClr val="000000"/>
                </a:solidFill>
                <a:cs typeface="Arial" panose="020B0604020202020204" pitchFamily="34" charset="0"/>
              </a:rPr>
              <a:t>year-round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 including special </a:t>
            </a: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March Break Campus Tours: </a:t>
            </a: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March 2019</a:t>
            </a:r>
            <a:endParaRPr lang="en-CA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 </a:t>
            </a:r>
            <a:endParaRPr lang="en-CA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cs typeface="Arial" panose="020B0604020202020204" pitchFamily="34" charset="0"/>
              </a:rPr>
              <a:t>For information or to book a tour:</a:t>
            </a: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lang="en-CA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CA" altLang="en-US" sz="1200" b="1" dirty="0">
                <a:solidFill>
                  <a:srgbClr val="CC0012"/>
                </a:solidFill>
                <a:cs typeface="Arial" panose="020B0604020202020204" pitchFamily="34" charset="0"/>
              </a:rPr>
              <a:t>www.senecacollege.ca/visitus</a:t>
            </a:r>
            <a:endParaRPr lang="en-US" altLang="en-US" sz="1200" b="1" u="sng" dirty="0">
              <a:solidFill>
                <a:srgbClr val="CC0012"/>
              </a:solidFill>
              <a:cs typeface="Arial" panose="020B0604020202020204" pitchFamily="34" charset="0"/>
              <a:hlinkClick r:id="rId2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student.recruitment@senecacollege.ca</a:t>
            </a: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416.491.4660</a:t>
            </a:r>
            <a:endParaRPr lang="en-CA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lang="en-CA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lang="en-US" altLang="en-US" sz="1200" b="1" u="sng" dirty="0">
              <a:solidFill>
                <a:srgbClr val="E51F2C"/>
              </a:solidFill>
              <a:cs typeface="Arial" panose="020B0604020202020204" pitchFamily="34" charset="0"/>
              <a:hlinkClick r:id="rId2"/>
            </a:endParaRPr>
          </a:p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cs typeface="Arial" panose="020B0604020202020204" pitchFamily="34" charset="0"/>
              </a:rPr>
              <a:t> </a:t>
            </a:r>
            <a:endParaRPr lang="en-CA" altLang="en-US" sz="12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28602" y="357189"/>
            <a:ext cx="6322219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28603" y="352428"/>
            <a:ext cx="2565797" cy="34529"/>
          </a:xfrm>
          <a:prstGeom prst="rect">
            <a:avLst/>
          </a:prstGeom>
          <a:solidFill>
            <a:srgbClr val="E51F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endParaRPr lang="en-US" sz="1351" dirty="0">
              <a:solidFill>
                <a:srgbClr val="E51F2C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2" y="432198"/>
            <a:ext cx="3407569" cy="36933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685783">
              <a:lnSpc>
                <a:spcPct val="80000"/>
              </a:lnSpc>
              <a:defRPr/>
            </a:pPr>
            <a:r>
              <a:rPr lang="en-US" sz="3000" spc="-113" dirty="0">
                <a:solidFill>
                  <a:srgbClr val="E51F2C"/>
                </a:solidFill>
                <a:latin typeface="Times New Roman"/>
                <a:ea typeface="ＭＳ Ｐゴシック" panose="020B0600070205080204" pitchFamily="34" charset="-128"/>
                <a:cs typeface="Times New Roman"/>
              </a:rPr>
              <a:t>Dates to Know</a:t>
            </a:r>
          </a:p>
        </p:txBody>
      </p:sp>
    </p:spTree>
    <p:extLst>
      <p:ext uri="{BB962C8B-B14F-4D97-AF65-F5344CB8AC3E}">
        <p14:creationId xmlns:p14="http://schemas.microsoft.com/office/powerpoint/2010/main" val="789268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5" grpId="0"/>
      <p:bldP spid="17" grpId="0" animBg="1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store&#10;&#10;Description generated with very high confidence">
            <a:extLst>
              <a:ext uri="{FF2B5EF4-FFF2-40B4-BE49-F238E27FC236}">
                <a16:creationId xmlns:a16="http://schemas.microsoft.com/office/drawing/2014/main" id="{0D051C93-5FD4-4FC1-8C38-4E391EC7A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r="2688"/>
          <a:stretch/>
        </p:blipFill>
        <p:spPr>
          <a:xfrm>
            <a:off x="-35496" y="0"/>
            <a:ext cx="6893496" cy="5143500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67655D34-4B94-4AFF-B29E-77696023CF04}"/>
              </a:ext>
            </a:extLst>
          </p:cNvPr>
          <p:cNvSpPr/>
          <p:nvPr/>
        </p:nvSpPr>
        <p:spPr>
          <a:xfrm>
            <a:off x="-48812" y="488182"/>
            <a:ext cx="2434520" cy="29395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0" name="TextBox 19">
            <a:hlinkClick r:id="" action="ppaction://noaction"/>
            <a:extLst>
              <a:ext uri="{FF2B5EF4-FFF2-40B4-BE49-F238E27FC236}">
                <a16:creationId xmlns:a16="http://schemas.microsoft.com/office/drawing/2014/main" id="{845B59B7-262A-4DDD-8FDD-1A2A5A6701CA}"/>
              </a:ext>
            </a:extLst>
          </p:cNvPr>
          <p:cNvSpPr txBox="1"/>
          <p:nvPr/>
        </p:nvSpPr>
        <p:spPr>
          <a:xfrm>
            <a:off x="-205189" y="714239"/>
            <a:ext cx="2421204" cy="2578142"/>
          </a:xfrm>
          <a:prstGeom prst="rect">
            <a:avLst/>
          </a:prstGeom>
          <a:noFill/>
        </p:spPr>
        <p:txBody>
          <a:bodyPr wrap="square" lIns="351000" rtlCol="0">
            <a:spAutoFit/>
          </a:bodyPr>
          <a:lstStyle/>
          <a:p>
            <a:pPr defTabSz="685800">
              <a:lnSpc>
                <a:spcPct val="80000"/>
              </a:lnSpc>
              <a:spcAft>
                <a:spcPts val="675"/>
              </a:spcAft>
              <a:defRPr/>
            </a:pPr>
            <a:r>
              <a:rPr lang="en-CA" sz="2400" dirty="0">
                <a:solidFill>
                  <a:srgbClr val="DA291C"/>
                </a:solidFill>
                <a:latin typeface="Minion Pro" panose="02040503050201020203" pitchFamily="18" charset="0"/>
              </a:rPr>
              <a:t>See For Yourself</a:t>
            </a:r>
          </a:p>
          <a:p>
            <a:pPr defTabSz="685800">
              <a:spcAft>
                <a:spcPts val="900"/>
              </a:spcAft>
              <a:defRPr/>
            </a:pPr>
            <a:r>
              <a:rPr lang="en-CA" sz="1050" dirty="0">
                <a:solidFill>
                  <a:srgbClr val="DA291C"/>
                </a:solidFill>
                <a:latin typeface="Arial"/>
              </a:rPr>
              <a:t>One-on-One Appointments </a:t>
            </a:r>
          </a:p>
          <a:p>
            <a:pPr defTabSz="685800">
              <a:spcAft>
                <a:spcPts val="900"/>
              </a:spcAft>
              <a:defRPr/>
            </a:pPr>
            <a:r>
              <a:rPr lang="en-CA" sz="1050" dirty="0">
                <a:solidFill>
                  <a:srgbClr val="DA291C"/>
                </a:solidFill>
                <a:latin typeface="Arial"/>
              </a:rPr>
              <a:t>Campus Tours</a:t>
            </a:r>
          </a:p>
          <a:p>
            <a:pPr defTabSz="685800">
              <a:spcAft>
                <a:spcPts val="900"/>
              </a:spcAft>
              <a:defRPr/>
            </a:pPr>
            <a:r>
              <a:rPr lang="en-CA" sz="1050" dirty="0" err="1">
                <a:solidFill>
                  <a:srgbClr val="DA291C"/>
                </a:solidFill>
                <a:latin typeface="Arial"/>
              </a:rPr>
              <a:t>Odeyto</a:t>
            </a:r>
            <a:r>
              <a:rPr lang="en-CA" sz="1050" dirty="0">
                <a:solidFill>
                  <a:srgbClr val="DA291C"/>
                </a:solidFill>
                <a:latin typeface="Arial"/>
              </a:rPr>
              <a:t> Centre </a:t>
            </a:r>
          </a:p>
          <a:p>
            <a:pPr defTabSz="685800">
              <a:spcAft>
                <a:spcPts val="900"/>
              </a:spcAft>
              <a:defRPr/>
            </a:pPr>
            <a:r>
              <a:rPr lang="en-CA" sz="1050" dirty="0">
                <a:solidFill>
                  <a:srgbClr val="DA291C"/>
                </a:solidFill>
                <a:latin typeface="Arial"/>
              </a:rPr>
              <a:t>Open Houses </a:t>
            </a:r>
          </a:p>
          <a:p>
            <a:pPr defTabSz="685800">
              <a:spcAft>
                <a:spcPts val="900"/>
              </a:spcAft>
              <a:defRPr/>
            </a:pPr>
            <a:r>
              <a:rPr lang="en-CA" sz="1050" dirty="0">
                <a:solidFill>
                  <a:srgbClr val="DA291C"/>
                </a:solidFill>
                <a:latin typeface="Arial"/>
              </a:rPr>
              <a:t>Program Spotlights</a:t>
            </a:r>
          </a:p>
          <a:p>
            <a:pPr defTabSz="685800">
              <a:spcAft>
                <a:spcPts val="900"/>
              </a:spcAft>
              <a:defRPr/>
            </a:pPr>
            <a:r>
              <a:rPr lang="en-CA" sz="1050" dirty="0">
                <a:solidFill>
                  <a:srgbClr val="DA291C"/>
                </a:solidFill>
                <a:latin typeface="Arial"/>
              </a:rPr>
              <a:t>Webinars</a:t>
            </a:r>
          </a:p>
          <a:p>
            <a:pPr defTabSz="685800">
              <a:spcAft>
                <a:spcPts val="900"/>
              </a:spcAft>
              <a:defRPr/>
            </a:pPr>
            <a:r>
              <a:rPr lang="en-CA" sz="1050" dirty="0">
                <a:solidFill>
                  <a:srgbClr val="DA291C"/>
                </a:solidFill>
                <a:latin typeface="Arial"/>
              </a:rPr>
              <a:t>Weekly Online Q&amp;A Sessions</a:t>
            </a:r>
          </a:p>
          <a:p>
            <a:pPr defTabSz="685800">
              <a:spcAft>
                <a:spcPts val="900"/>
              </a:spcAft>
              <a:defRPr/>
            </a:pPr>
            <a:endParaRPr lang="en-CA" sz="1050" dirty="0">
              <a:solidFill>
                <a:srgbClr val="DA291C"/>
              </a:solidFill>
              <a:latin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140006-50AE-4D92-990B-783E1CC7AF58}"/>
              </a:ext>
            </a:extLst>
          </p:cNvPr>
          <p:cNvGrpSpPr/>
          <p:nvPr/>
        </p:nvGrpSpPr>
        <p:grpSpPr>
          <a:xfrm>
            <a:off x="125892" y="3056676"/>
            <a:ext cx="1829216" cy="209416"/>
            <a:chOff x="375008" y="3756121"/>
            <a:chExt cx="2438955" cy="27922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0C62CE4-4A44-498B-8204-D20E516FF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6568" y="3776849"/>
              <a:ext cx="237395" cy="23776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8555DFB-147F-4187-95C1-BF70A58A7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331" y="3776849"/>
              <a:ext cx="237764" cy="23776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4E34A05-4FBF-4D8B-A824-EA120C1C5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722" y="3756121"/>
              <a:ext cx="279221" cy="27922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66CFE29-18C2-4DE9-AADC-2C80EEC8D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008" y="3773747"/>
              <a:ext cx="289377" cy="24396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D7D841A-0E0D-457C-9BAD-5F56BCF53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319" y="3763039"/>
              <a:ext cx="265385" cy="26538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E489A27-1054-4796-A9B1-E365CBC57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012" y="3757391"/>
              <a:ext cx="276680" cy="276680"/>
            </a:xfrm>
            <a:prstGeom prst="rect">
              <a:avLst/>
            </a:prstGeom>
          </p:spPr>
        </p:pic>
      </p:grpSp>
      <p:sp>
        <p:nvSpPr>
          <p:cNvPr id="14" name="Rectangle 13">
            <a:hlinkClick r:id="" action="ppaction://noaction"/>
            <a:extLst>
              <a:ext uri="{FF2B5EF4-FFF2-40B4-BE49-F238E27FC236}">
                <a16:creationId xmlns:a16="http://schemas.microsoft.com/office/drawing/2014/main" id="{67655D34-4B94-4AFF-B29E-77696023CF04}"/>
              </a:ext>
            </a:extLst>
          </p:cNvPr>
          <p:cNvSpPr/>
          <p:nvPr/>
        </p:nvSpPr>
        <p:spPr>
          <a:xfrm>
            <a:off x="-57117" y="3757612"/>
            <a:ext cx="3243230" cy="78009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4AF7A2-ABF7-4D91-83E0-0A528610633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CA" dirty="0">
                <a:solidFill>
                  <a:srgbClr val="DA291C"/>
                </a:solidFill>
                <a:latin typeface="Minion Pro" panose="02040503050201020203" pitchFamily="18" charset="0"/>
                <a:ea typeface="+mn-ea"/>
                <a:cs typeface="+mn-cs"/>
              </a:rPr>
              <a:t>See for yourself</a:t>
            </a:r>
            <a:endParaRPr lang="en-CA" dirty="0">
              <a:effectLst/>
            </a:endParaRPr>
          </a:p>
          <a:p>
            <a:endParaRPr lang="en-CA" dirty="0"/>
          </a:p>
        </p:txBody>
      </p:sp>
      <p:sp>
        <p:nvSpPr>
          <p:cNvPr id="3" name="Rectangle 2"/>
          <p:cNvSpPr/>
          <p:nvPr/>
        </p:nvSpPr>
        <p:spPr>
          <a:xfrm>
            <a:off x="125891" y="3854277"/>
            <a:ext cx="3429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sz="1050" dirty="0">
                <a:solidFill>
                  <a:srgbClr val="DA291C"/>
                </a:solidFill>
                <a:latin typeface="Arial"/>
              </a:rPr>
              <a:t>416.491.4660</a:t>
            </a:r>
            <a:br>
              <a:rPr lang="en-US" sz="1050" dirty="0">
                <a:solidFill>
                  <a:srgbClr val="DA291C"/>
                </a:solidFill>
                <a:latin typeface="Arial"/>
              </a:rPr>
            </a:br>
            <a:r>
              <a:rPr lang="en-US" sz="1050" dirty="0">
                <a:solidFill>
                  <a:srgbClr val="DA291C"/>
                </a:solidFill>
                <a:latin typeface="Arial"/>
              </a:rPr>
              <a:t>student.recruitment@senecacollege.ca</a:t>
            </a:r>
          </a:p>
          <a:p>
            <a:pPr defTabSz="685800">
              <a:defRPr/>
            </a:pPr>
            <a:r>
              <a:rPr lang="en-US" sz="1050" dirty="0">
                <a:solidFill>
                  <a:srgbClr val="DA291C"/>
                </a:solidFill>
                <a:latin typeface="Arial"/>
              </a:rPr>
              <a:t>#StartAtSeneca</a:t>
            </a:r>
          </a:p>
        </p:txBody>
      </p:sp>
    </p:spTree>
    <p:extLst>
      <p:ext uri="{BB962C8B-B14F-4D97-AF65-F5344CB8AC3E}">
        <p14:creationId xmlns:p14="http://schemas.microsoft.com/office/powerpoint/2010/main" val="48447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build="p"/>
      <p:bldP spid="14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D01CD7-F3BC-F244-9E04-3B33F5626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847" y="371254"/>
            <a:ext cx="4364182" cy="445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2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SenecaLogo_1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7443" y="1925340"/>
            <a:ext cx="2683116" cy="5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87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E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" y="1"/>
            <a:ext cx="6858001" cy="5143500"/>
          </a:xfrm>
          <a:prstGeom prst="rect">
            <a:avLst/>
          </a:prstGeom>
          <a:solidFill>
            <a:srgbClr val="DDDE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>
              <a:solidFill>
                <a:srgbClr val="DDDEDD"/>
              </a:solidFill>
              <a:latin typeface="Calibri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28601" y="357449"/>
            <a:ext cx="6386755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28600" y="350307"/>
            <a:ext cx="2120280" cy="61205"/>
          </a:xfrm>
          <a:prstGeom prst="rect">
            <a:avLst/>
          </a:prstGeom>
          <a:solidFill>
            <a:srgbClr val="E51F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1" dirty="0">
              <a:solidFill>
                <a:srgbClr val="E51F2C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1" y="465517"/>
            <a:ext cx="35433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en-US" sz="2700" b="1" spc="75" dirty="0">
                <a:solidFill>
                  <a:srgbClr val="E51F2C"/>
                </a:solidFill>
                <a:latin typeface="Arial" pitchFamily="34" charset="0"/>
                <a:cs typeface="Arial" pitchFamily="34" charset="0"/>
              </a:rPr>
              <a:t>Where you’ll study</a:t>
            </a:r>
          </a:p>
        </p:txBody>
      </p:sp>
      <p:pic>
        <p:nvPicPr>
          <p:cNvPr id="6" name="Picture 5" descr="CampusMa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07" y="681542"/>
            <a:ext cx="5370455" cy="4147717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228600" y="881015"/>
            <a:ext cx="320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4622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5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2495404" y="1525493"/>
            <a:ext cx="1867195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 defTabSz="685783">
              <a:defRPr/>
            </a:pPr>
            <a:r>
              <a:rPr lang="en-US" dirty="0">
                <a:solidFill>
                  <a:prstClr val="white"/>
                </a:solidFill>
              </a:rPr>
              <a:t>Financial Aid</a:t>
            </a:r>
          </a:p>
        </p:txBody>
      </p:sp>
      <p:sp>
        <p:nvSpPr>
          <p:cNvPr id="4" name="Subtitle 4"/>
          <p:cNvSpPr txBox="1">
            <a:spLocks/>
          </p:cNvSpPr>
          <p:nvPr/>
        </p:nvSpPr>
        <p:spPr>
          <a:xfrm>
            <a:off x="1504140" y="1984030"/>
            <a:ext cx="4035251" cy="979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2406" indent="-202406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165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-Regular"/>
                <a:ea typeface="+mn-ea"/>
                <a:cs typeface="Montserrat-Regular"/>
              </a:defRPr>
            </a:lvl1pPr>
            <a:lvl2pPr marL="535781" indent="-192881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15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-Regular"/>
                <a:ea typeface="+mn-ea"/>
                <a:cs typeface="Montserrat-Regular"/>
              </a:defRPr>
            </a:lvl2pPr>
            <a:lvl3pPr marL="876300" indent="-1905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135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-Regular"/>
                <a:ea typeface="+mn-ea"/>
                <a:cs typeface="Montserrat-Regular"/>
              </a:defRPr>
            </a:lvl3pPr>
            <a:lvl4pPr marL="1210866" indent="-182166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12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-Regular"/>
                <a:ea typeface="+mn-ea"/>
                <a:cs typeface="Montserrat-Regular"/>
              </a:defRPr>
            </a:lvl4pPr>
            <a:lvl5pPr marL="1545431" indent="-173831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12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-Regular"/>
                <a:ea typeface="+mn-ea"/>
                <a:cs typeface="Montserrat-Regular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3">
              <a:buNone/>
              <a:defRPr/>
            </a:pPr>
            <a:r>
              <a:rPr lang="en-US" sz="1651" dirty="0">
                <a:solidFill>
                  <a:prstClr val="white"/>
                </a:solidFill>
              </a:rPr>
              <a:t>Scholarships, Bursaries &amp; Awards</a:t>
            </a:r>
          </a:p>
          <a:p>
            <a:pPr marL="0" indent="0" algn="ctr" defTabSz="685783">
              <a:buNone/>
              <a:defRPr/>
            </a:pPr>
            <a:r>
              <a:rPr lang="en-US" sz="1651" dirty="0">
                <a:solidFill>
                  <a:prstClr val="white"/>
                </a:solidFill>
              </a:rPr>
              <a:t>Work Study</a:t>
            </a:r>
          </a:p>
          <a:p>
            <a:pPr marL="0" indent="0" algn="ctr" defTabSz="685783">
              <a:buNone/>
              <a:defRPr/>
            </a:pPr>
            <a:r>
              <a:rPr lang="en-US" sz="1651" dirty="0">
                <a:solidFill>
                  <a:prstClr val="white"/>
                </a:solidFill>
              </a:rPr>
              <a:t>OSAP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047015" y="1942457"/>
            <a:ext cx="482056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00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127203"/>
            <a:ext cx="6172200" cy="488789"/>
          </a:xfrm>
        </p:spPr>
        <p:txBody>
          <a:bodyPr>
            <a:noAutofit/>
          </a:bodyPr>
          <a:lstStyle/>
          <a:p>
            <a:pPr algn="ctr"/>
            <a:r>
              <a:rPr lang="en-US" sz="4050" spc="33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SESSION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868" y="1954709"/>
            <a:ext cx="5525569" cy="25458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19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</a:t>
            </a:r>
            <a:r>
              <a:rPr lang="en-US" sz="168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22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Expenses</a:t>
            </a:r>
          </a:p>
          <a:p>
            <a:pPr marL="0" indent="0">
              <a:buNone/>
            </a:pPr>
            <a:r>
              <a:rPr lang="en-US" sz="2194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	</a:t>
            </a:r>
            <a:r>
              <a:rPr lang="en-US" sz="22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Avoiding Debt</a:t>
            </a:r>
          </a:p>
          <a:p>
            <a:pPr marL="0" indent="0">
              <a:buNone/>
            </a:pPr>
            <a:r>
              <a:rPr lang="en-US" sz="2194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</a:t>
            </a:r>
            <a:r>
              <a:rPr lang="en-US" sz="168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OSAP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(Ontario Student Assistance Program)</a:t>
            </a:r>
          </a:p>
          <a:p>
            <a:pPr marL="0" indent="0">
              <a:buNone/>
            </a:pPr>
            <a:r>
              <a:rPr lang="en-US" sz="2194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</a:t>
            </a:r>
            <a:r>
              <a:rPr lang="en-US" sz="168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BSWD </a:t>
            </a:r>
            <a:r>
              <a:rPr lang="en-US" sz="15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(Students with Accommodations and IEPs)</a:t>
            </a:r>
            <a:endParaRPr 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72033" y="1768934"/>
            <a:ext cx="5826382" cy="1094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6476"/>
            <a:ext cx="6858000" cy="4572000"/>
          </a:xfrm>
          <a:prstGeom prst="rect">
            <a:avLst/>
          </a:prstGeom>
          <a:solidFill>
            <a:srgbClr val="DA2C1C"/>
          </a:solidFill>
        </p:spPr>
      </p:pic>
      <p:sp>
        <p:nvSpPr>
          <p:cNvPr id="6" name="Rectangle 5"/>
          <p:cNvSpPr/>
          <p:nvPr/>
        </p:nvSpPr>
        <p:spPr>
          <a:xfrm>
            <a:off x="-98493" y="1007382"/>
            <a:ext cx="4147354" cy="1764416"/>
          </a:xfrm>
          <a:prstGeom prst="rect">
            <a:avLst/>
          </a:prstGeom>
          <a:solidFill>
            <a:srgbClr val="E51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en-US" sz="101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06267" y="1334116"/>
            <a:ext cx="4155127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/>
            <a:r>
              <a:rPr lang="en-US" sz="337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Cost Of</a:t>
            </a:r>
            <a:br>
              <a:rPr lang="en-US" sz="337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7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Going To School?</a:t>
            </a:r>
            <a:endParaRPr lang="en-US" sz="3375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599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2900" y="855395"/>
            <a:ext cx="6172200" cy="4887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ctr" defTabSz="385763"/>
            <a:r>
              <a:rPr lang="en-US" sz="3375" spc="338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ESTIMATED COSTS</a:t>
            </a: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722905496"/>
              </p:ext>
            </p:extLst>
          </p:nvPr>
        </p:nvGraphicFramePr>
        <p:xfrm>
          <a:off x="834887" y="1593366"/>
          <a:ext cx="5273019" cy="2582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39878" y="4176299"/>
            <a:ext cx="3074919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1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*Tuition rates vary by institution and program</a:t>
            </a:r>
          </a:p>
        </p:txBody>
      </p:sp>
    </p:spTree>
    <p:extLst>
      <p:ext uri="{BB962C8B-B14F-4D97-AF65-F5344CB8AC3E}">
        <p14:creationId xmlns:p14="http://schemas.microsoft.com/office/powerpoint/2010/main" val="298027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1957" y="367784"/>
            <a:ext cx="4633348" cy="440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/>
            <a:endParaRPr lang="en-US" sz="4500" b="1" dirty="0">
              <a:solidFill>
                <a:prstClr val="white"/>
              </a:solidFill>
              <a:latin typeface="Minion Pro" panose="02040503050306020203" pitchFamily="18" charset="0"/>
              <a:cs typeface="Times New Roman" panose="02020603050405020304" pitchFamily="18" charset="0"/>
            </a:endParaRPr>
          </a:p>
          <a:p>
            <a:pPr algn="ctr" defTabSz="514350"/>
            <a:endParaRPr lang="en-US" sz="4500" b="1" dirty="0">
              <a:solidFill>
                <a:prstClr val="white"/>
              </a:solidFill>
              <a:latin typeface="Minion Pro" panose="02040503050306020203" pitchFamily="18" charset="0"/>
              <a:cs typeface="Times New Roman" panose="02020603050405020304" pitchFamily="18" charset="0"/>
            </a:endParaRPr>
          </a:p>
          <a:p>
            <a:pPr algn="ctr" defTabSz="514350"/>
            <a:r>
              <a:rPr lang="en-US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Avoiding Debt</a:t>
            </a:r>
            <a:endParaRPr lang="en-US" sz="371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/>
            <a:endParaRPr lang="en-US" sz="371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/>
            <a:endParaRPr lang="en-US" sz="5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/>
            <a:endParaRPr lang="en-US" sz="5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5101" y="2757038"/>
            <a:ext cx="3205301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14350"/>
            <a:r>
              <a:rPr lang="en-US" sz="1575" spc="33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STRATEGIES</a:t>
            </a:r>
            <a:endParaRPr lang="en-US" sz="1575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60747" y="2571750"/>
            <a:ext cx="493650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27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neca-Red-Bar-Template-16x9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necac College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1C111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C0926"/>
      </a:hlink>
      <a:folHlink>
        <a:srgbClr val="1C1116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1C111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4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1C111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C0926"/>
      </a:hlink>
      <a:folHlink>
        <a:srgbClr val="1C1116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C0926"/>
      </a:hlink>
      <a:folHlink>
        <a:srgbClr val="1C111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B1EE278459BC4397685201715A9031" ma:contentTypeVersion="8" ma:contentTypeDescription="Create a new document." ma:contentTypeScope="" ma:versionID="ddc4cf07271add03fbf62f183fe93899">
  <xsd:schema xmlns:xsd="http://www.w3.org/2001/XMLSchema" xmlns:xs="http://www.w3.org/2001/XMLSchema" xmlns:p="http://schemas.microsoft.com/office/2006/metadata/properties" xmlns:ns2="f67d49c1-0d6b-425c-aaff-e4b267561af9" xmlns:ns3="3060583c-80a6-48e3-a38f-e97f3f551e8b" targetNamespace="http://schemas.microsoft.com/office/2006/metadata/properties" ma:root="true" ma:fieldsID="aad013d590d297b298fb4d8e26b4bb45" ns2:_="" ns3:_="">
    <xsd:import namespace="f67d49c1-0d6b-425c-aaff-e4b267561af9"/>
    <xsd:import namespace="3060583c-80a6-48e3-a38f-e97f3f551e8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7d49c1-0d6b-425c-aaff-e4b267561af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60583c-80a6-48e3-a38f-e97f3f551e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874C9B-5C5E-498D-A66C-B566FA0FD1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B61AFA-929C-475F-B619-7474044B633A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3060583c-80a6-48e3-a38f-e97f3f551e8b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f67d49c1-0d6b-425c-aaff-e4b267561af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04C0A1C-30C8-497E-9F36-5C87F780F0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7d49c1-0d6b-425c-aaff-e4b267561af9"/>
    <ds:schemaRef ds:uri="3060583c-80a6-48e3-a38f-e97f3f551e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Seneca-Red-Bar-Template-16x9 (1)</Template>
  <TotalTime>431</TotalTime>
  <Words>1532</Words>
  <Application>Microsoft Office PowerPoint</Application>
  <PresentationFormat>Custom</PresentationFormat>
  <Paragraphs>282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55" baseType="lpstr">
      <vt:lpstr>ＭＳ Ｐゴシック</vt:lpstr>
      <vt:lpstr>ＭＳ Ｐゴシック</vt:lpstr>
      <vt:lpstr>Adobe Gothic Std B</vt:lpstr>
      <vt:lpstr>Arial</vt:lpstr>
      <vt:lpstr>Calibri</vt:lpstr>
      <vt:lpstr>Calibri Light</vt:lpstr>
      <vt:lpstr>Georgia</vt:lpstr>
      <vt:lpstr>Mangal</vt:lpstr>
      <vt:lpstr>Minion Pro</vt:lpstr>
      <vt:lpstr>Montserrat-Regular</vt:lpstr>
      <vt:lpstr>Times New Roman</vt:lpstr>
      <vt:lpstr>Univers</vt:lpstr>
      <vt:lpstr>Wingdings</vt:lpstr>
      <vt:lpstr>Seneca-Red-Bar-Template-16x9 (1)</vt:lpstr>
      <vt:lpstr>2_Office Theme</vt:lpstr>
      <vt:lpstr>7_Office Theme</vt:lpstr>
      <vt:lpstr>Office Theme</vt:lpstr>
      <vt:lpstr>24_Office Theme</vt:lpstr>
      <vt:lpstr>3_Office Theme</vt:lpstr>
      <vt:lpstr>1_Office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SESSION OVERVIEW</vt:lpstr>
      <vt:lpstr>PowerPoint Presentation</vt:lpstr>
      <vt:lpstr>PowerPoint Presentation</vt:lpstr>
      <vt:lpstr>PowerPoint Presentation</vt:lpstr>
      <vt:lpstr>Scholarships and Bursaries &amp; Awards</vt:lpstr>
      <vt:lpstr>Scholarships and Bursaries &amp; Awards</vt:lpstr>
      <vt:lpstr>Work Study Program: On Campus Employment </vt:lpstr>
      <vt:lpstr>PowerPoint Presentation</vt:lpstr>
      <vt:lpstr>PowerPoint Presentation</vt:lpstr>
      <vt:lpstr>What is OSAP?</vt:lpstr>
      <vt:lpstr>Ontario Student Grant for eligible students</vt:lpstr>
      <vt:lpstr>Who is eligible for OSAP?</vt:lpstr>
      <vt:lpstr>How is OSAP aid determined?</vt:lpstr>
      <vt:lpstr>When do I apply?</vt:lpstr>
      <vt:lpstr>Steps to apply to OSAP</vt:lpstr>
      <vt:lpstr>What information do I need to apply?</vt:lpstr>
      <vt:lpstr>Course Load</vt:lpstr>
      <vt:lpstr>What else do I need to know about OSAP?</vt:lpstr>
      <vt:lpstr>Ontario Student Assistance Program (OSAP)</vt:lpstr>
      <vt:lpstr>Example 1</vt:lpstr>
      <vt:lpstr>OSAP Aid Estimator</vt:lpstr>
      <vt:lpstr>Be Aware!!!</vt:lpstr>
      <vt:lpstr>Bursary for Students with Disabilities and Canada Student Grant for Services and Equipment (BSWD)</vt:lpstr>
      <vt:lpstr>PowerPoint Presentation</vt:lpstr>
      <vt:lpstr>PowerPoint Presentation</vt:lpstr>
      <vt:lpstr>PowerPoint Presentation</vt:lpstr>
      <vt:lpstr>See for yourself 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Financial Aid</dc:title>
  <dc:creator>win7user</dc:creator>
  <cp:lastModifiedBy>Scott Charitar</cp:lastModifiedBy>
  <cp:revision>61</cp:revision>
  <dcterms:created xsi:type="dcterms:W3CDTF">2017-03-24T18:37:58Z</dcterms:created>
  <dcterms:modified xsi:type="dcterms:W3CDTF">2018-10-02T19:59:14Z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0x0101005EB1EE278459BC4397685201715A9031</vt:lpwstr>
  </property>
</Properties>
</file>